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icoAvilaF/Data-Collection-API/blob/40ddfcb9dcef95b84dff2b8bc56f9d0d56d5f13a/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coAvilaF/Data-Collection-API/blob/f03284cda59cb29ec9641379508f68e8d7702c71/4-%20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coAvilaF/Data-Collection-API/blob/a9f05f3cc588e33d68f761bfa00e01d9f3e6f69d/5-%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coAvilaF/Data-Collection-API/blob/5c20d25ab4d4d922f179e87a8008cd78001edc5c/6-%20Dashboard%20with%20Plotly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icoAvilaF/Data-Collection-API/blob/7c62e978b7fe651bdc66f6daa9b1f93a8315340a/7-%20Predictive%20Analysis%20with%20Machine%20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icoAvilaF/Data-Collection-API/blob/ee39c58e9ffa23b55b9cf9e347059925eae964b3/1-%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icoAvilaF/Data-Collection-API/blob/dd803ffc7ee3fe40aad587d2f4596642c6bcfedc/2-%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63357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Nicolás Alexis Ávila Fernández</a:t>
            </a:r>
          </a:p>
          <a:p>
            <a:r>
              <a:rPr lang="en-US" dirty="0">
                <a:solidFill>
                  <a:schemeClr val="bg2"/>
                </a:solidFill>
                <a:latin typeface="Abadi" panose="020B0604020104020204" pitchFamily="34" charset="0"/>
                <a:ea typeface="SF Pro" pitchFamily="2" charset="0"/>
                <a:cs typeface="SF Pro" pitchFamily="2" charset="0"/>
              </a:rPr>
              <a:t>02/01/2024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ángulo 1">
            <a:extLst>
              <a:ext uri="{FF2B5EF4-FFF2-40B4-BE49-F238E27FC236}">
                <a16:creationId xmlns:a16="http://schemas.microsoft.com/office/drawing/2014/main" id="{525F17F4-43A3-5530-8FAF-066DCF785DD0}"/>
              </a:ext>
            </a:extLst>
          </p:cNvPr>
          <p:cNvSpPr/>
          <p:nvPr/>
        </p:nvSpPr>
        <p:spPr>
          <a:xfrm>
            <a:off x="1648815" y="2139700"/>
            <a:ext cx="2630136"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Identify</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the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missing</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values</a:t>
            </a:r>
            <a:endParaRPr lang="es-CL" i="1" dirty="0">
              <a:solidFill>
                <a:schemeClr val="tx1"/>
              </a:solidFill>
              <a:latin typeface="Abadi" panose="020B0604020104020204" pitchFamily="34" charset="0"/>
            </a:endParaRPr>
          </a:p>
        </p:txBody>
      </p:sp>
      <p:cxnSp>
        <p:nvCxnSpPr>
          <p:cNvPr id="3" name="Conector recto de flecha 2">
            <a:extLst>
              <a:ext uri="{FF2B5EF4-FFF2-40B4-BE49-F238E27FC236}">
                <a16:creationId xmlns:a16="http://schemas.microsoft.com/office/drawing/2014/main" id="{5023B482-9A2A-582E-536C-D300E005CC91}"/>
              </a:ext>
            </a:extLst>
          </p:cNvPr>
          <p:cNvCxnSpPr>
            <a:cxnSpLocks/>
          </p:cNvCxnSpPr>
          <p:nvPr/>
        </p:nvCxnSpPr>
        <p:spPr>
          <a:xfrm>
            <a:off x="4301252" y="2565034"/>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Rectángulo 5">
            <a:extLst>
              <a:ext uri="{FF2B5EF4-FFF2-40B4-BE49-F238E27FC236}">
                <a16:creationId xmlns:a16="http://schemas.microsoft.com/office/drawing/2014/main" id="{B2059023-3246-F641-29F5-E89DE6E699AA}"/>
              </a:ext>
            </a:extLst>
          </p:cNvPr>
          <p:cNvSpPr/>
          <p:nvPr/>
        </p:nvSpPr>
        <p:spPr>
          <a:xfrm>
            <a:off x="4824782" y="1892294"/>
            <a:ext cx="2110834" cy="1290259"/>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Identify</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columns</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that</a:t>
            </a:r>
            <a:r>
              <a:rPr lang="es-CL" i="1" dirty="0">
                <a:solidFill>
                  <a:schemeClr val="tx1"/>
                </a:solidFill>
                <a:latin typeface="Abadi" panose="020B0604020104020204" pitchFamily="34" charset="0"/>
              </a:rPr>
              <a:t> are </a:t>
            </a:r>
            <a:r>
              <a:rPr lang="es-CL" i="1" dirty="0" err="1">
                <a:solidFill>
                  <a:schemeClr val="tx1"/>
                </a:solidFill>
                <a:latin typeface="Abadi" panose="020B0604020104020204" pitchFamily="34" charset="0"/>
              </a:rPr>
              <a:t>numerical</a:t>
            </a:r>
            <a:r>
              <a:rPr lang="es-CL" i="1" dirty="0">
                <a:solidFill>
                  <a:schemeClr val="tx1"/>
                </a:solidFill>
                <a:latin typeface="Abadi" panose="020B0604020104020204" pitchFamily="34" charset="0"/>
              </a:rPr>
              <a:t> and </a:t>
            </a:r>
            <a:r>
              <a:rPr lang="es-CL" i="1" dirty="0" err="1">
                <a:solidFill>
                  <a:schemeClr val="tx1"/>
                </a:solidFill>
                <a:latin typeface="Abadi" panose="020B0604020104020204" pitchFamily="34" charset="0"/>
              </a:rPr>
              <a:t>categorical</a:t>
            </a:r>
            <a:endParaRPr lang="es-CL" i="1" dirty="0">
              <a:solidFill>
                <a:schemeClr val="tx1"/>
              </a:solidFill>
              <a:latin typeface="Abadi" panose="020B0604020104020204" pitchFamily="34" charset="0"/>
            </a:endParaRPr>
          </a:p>
        </p:txBody>
      </p:sp>
      <p:cxnSp>
        <p:nvCxnSpPr>
          <p:cNvPr id="7" name="Conector recto de flecha 6">
            <a:extLst>
              <a:ext uri="{FF2B5EF4-FFF2-40B4-BE49-F238E27FC236}">
                <a16:creationId xmlns:a16="http://schemas.microsoft.com/office/drawing/2014/main" id="{6568685F-8688-D7CE-AC36-90A8C0CEA9D1}"/>
              </a:ext>
            </a:extLst>
          </p:cNvPr>
          <p:cNvCxnSpPr>
            <a:cxnSpLocks/>
          </p:cNvCxnSpPr>
          <p:nvPr/>
        </p:nvCxnSpPr>
        <p:spPr>
          <a:xfrm>
            <a:off x="6980219" y="2565034"/>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Rectángulo 8">
            <a:extLst>
              <a:ext uri="{FF2B5EF4-FFF2-40B4-BE49-F238E27FC236}">
                <a16:creationId xmlns:a16="http://schemas.microsoft.com/office/drawing/2014/main" id="{5DA136B8-AA07-7DFC-BCB3-FCACAA07A6ED}"/>
              </a:ext>
            </a:extLst>
          </p:cNvPr>
          <p:cNvSpPr/>
          <p:nvPr/>
        </p:nvSpPr>
        <p:spPr>
          <a:xfrm>
            <a:off x="7526051" y="2155294"/>
            <a:ext cx="2743199"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Calculate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the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number</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of</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launches</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on</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each</a:t>
            </a:r>
            <a:r>
              <a:rPr lang="es-CL" i="1" dirty="0">
                <a:solidFill>
                  <a:schemeClr val="tx1"/>
                </a:solidFill>
                <a:latin typeface="Abadi" panose="020B0604020104020204" pitchFamily="34" charset="0"/>
              </a:rPr>
              <a:t> site</a:t>
            </a:r>
          </a:p>
        </p:txBody>
      </p:sp>
      <p:cxnSp>
        <p:nvCxnSpPr>
          <p:cNvPr id="11" name="Conector recto de flecha 10">
            <a:extLst>
              <a:ext uri="{FF2B5EF4-FFF2-40B4-BE49-F238E27FC236}">
                <a16:creationId xmlns:a16="http://schemas.microsoft.com/office/drawing/2014/main" id="{E84448C5-F666-2726-DAEA-77B4108B5751}"/>
              </a:ext>
            </a:extLst>
          </p:cNvPr>
          <p:cNvCxnSpPr>
            <a:cxnSpLocks/>
          </p:cNvCxnSpPr>
          <p:nvPr/>
        </p:nvCxnSpPr>
        <p:spPr>
          <a:xfrm flipH="1">
            <a:off x="6956167" y="4451581"/>
            <a:ext cx="571633"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ángulo 11">
            <a:extLst>
              <a:ext uri="{FF2B5EF4-FFF2-40B4-BE49-F238E27FC236}">
                <a16:creationId xmlns:a16="http://schemas.microsoft.com/office/drawing/2014/main" id="{684DF41D-CB4D-E8D3-5917-195FA1A687B5}"/>
              </a:ext>
            </a:extLst>
          </p:cNvPr>
          <p:cNvSpPr/>
          <p:nvPr/>
        </p:nvSpPr>
        <p:spPr>
          <a:xfrm>
            <a:off x="7526053" y="3968938"/>
            <a:ext cx="2743197"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Calculate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the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number</a:t>
            </a:r>
            <a:r>
              <a:rPr lang="es-CL" i="1" dirty="0">
                <a:solidFill>
                  <a:schemeClr val="tx1"/>
                </a:solidFill>
                <a:latin typeface="Abadi" panose="020B0604020104020204" pitchFamily="34" charset="0"/>
              </a:rPr>
              <a:t> and </a:t>
            </a:r>
            <a:r>
              <a:rPr lang="es-CL" i="1" dirty="0" err="1">
                <a:solidFill>
                  <a:schemeClr val="tx1"/>
                </a:solidFill>
                <a:latin typeface="Abadi" panose="020B0604020104020204" pitchFamily="34" charset="0"/>
              </a:rPr>
              <a:t>occurrence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of</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each</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orbit</a:t>
            </a:r>
            <a:endParaRPr lang="es-CL" i="1" dirty="0">
              <a:solidFill>
                <a:schemeClr val="tx1"/>
              </a:solidFill>
              <a:latin typeface="Abadi" panose="020B0604020104020204" pitchFamily="34" charset="0"/>
            </a:endParaRPr>
          </a:p>
        </p:txBody>
      </p:sp>
      <p:cxnSp>
        <p:nvCxnSpPr>
          <p:cNvPr id="13" name="Conector recto de flecha 12">
            <a:extLst>
              <a:ext uri="{FF2B5EF4-FFF2-40B4-BE49-F238E27FC236}">
                <a16:creationId xmlns:a16="http://schemas.microsoft.com/office/drawing/2014/main" id="{19208AF9-3F24-9B70-F58A-D858FADFDAB2}"/>
              </a:ext>
            </a:extLst>
          </p:cNvPr>
          <p:cNvCxnSpPr>
            <a:cxnSpLocks/>
            <a:endCxn id="12" idx="0"/>
          </p:cNvCxnSpPr>
          <p:nvPr/>
        </p:nvCxnSpPr>
        <p:spPr>
          <a:xfrm>
            <a:off x="8890073" y="3005962"/>
            <a:ext cx="7579" cy="962976"/>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CuadroTexto 13">
            <a:hlinkClick r:id="rId3"/>
            <a:extLst>
              <a:ext uri="{FF2B5EF4-FFF2-40B4-BE49-F238E27FC236}">
                <a16:creationId xmlns:a16="http://schemas.microsoft.com/office/drawing/2014/main" id="{0DC9CA8E-57CD-4055-C3A9-31DC5FB2396A}"/>
              </a:ext>
            </a:extLst>
          </p:cNvPr>
          <p:cNvSpPr txBox="1"/>
          <p:nvPr/>
        </p:nvSpPr>
        <p:spPr>
          <a:xfrm>
            <a:off x="734028" y="5974076"/>
            <a:ext cx="3168899" cy="369332"/>
          </a:xfrm>
          <a:prstGeom prst="rect">
            <a:avLst/>
          </a:prstGeom>
          <a:noFill/>
        </p:spPr>
        <p:txBody>
          <a:bodyPr wrap="square" rtlCol="0">
            <a:spAutoFit/>
          </a:bodyPr>
          <a:lstStyle/>
          <a:p>
            <a:r>
              <a:rPr lang="es-CL" dirty="0">
                <a:latin typeface="Abadi" panose="020B0604020104020204" pitchFamily="34" charset="0"/>
              </a:rPr>
              <a:t>Data </a:t>
            </a:r>
            <a:r>
              <a:rPr lang="es-CL" dirty="0" err="1">
                <a:latin typeface="Abadi" panose="020B0604020104020204" pitchFamily="34" charset="0"/>
              </a:rPr>
              <a:t>Wrangling</a:t>
            </a:r>
            <a:endParaRPr lang="es-CL" dirty="0">
              <a:latin typeface="Abadi" panose="020B0604020104020204" pitchFamily="34" charset="0"/>
            </a:endParaRPr>
          </a:p>
        </p:txBody>
      </p:sp>
      <p:sp>
        <p:nvSpPr>
          <p:cNvPr id="15" name="Rectángulo 14">
            <a:extLst>
              <a:ext uri="{FF2B5EF4-FFF2-40B4-BE49-F238E27FC236}">
                <a16:creationId xmlns:a16="http://schemas.microsoft.com/office/drawing/2014/main" id="{EEB93A93-3012-39E8-1D96-4DEBAA898F2E}"/>
              </a:ext>
            </a:extLst>
          </p:cNvPr>
          <p:cNvSpPr/>
          <p:nvPr/>
        </p:nvSpPr>
        <p:spPr>
          <a:xfrm>
            <a:off x="4845333" y="3482108"/>
            <a:ext cx="2110834" cy="1704151"/>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Calculate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the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number</a:t>
            </a:r>
            <a:r>
              <a:rPr lang="es-CL" i="1" dirty="0">
                <a:solidFill>
                  <a:schemeClr val="tx1"/>
                </a:solidFill>
                <a:latin typeface="Abadi" panose="020B0604020104020204" pitchFamily="34" charset="0"/>
              </a:rPr>
              <a:t> and </a:t>
            </a:r>
            <a:r>
              <a:rPr lang="es-CL" i="1" dirty="0" err="1">
                <a:solidFill>
                  <a:schemeClr val="tx1"/>
                </a:solidFill>
                <a:latin typeface="Abadi" panose="020B0604020104020204" pitchFamily="34" charset="0"/>
              </a:rPr>
              <a:t>occurence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of</a:t>
            </a:r>
            <a:r>
              <a:rPr lang="es-CL" i="1" dirty="0">
                <a:solidFill>
                  <a:schemeClr val="tx1"/>
                </a:solidFill>
                <a:latin typeface="Abadi" panose="020B0604020104020204" pitchFamily="34" charset="0"/>
              </a:rPr>
              <a:t> misión </a:t>
            </a:r>
            <a:r>
              <a:rPr lang="es-CL" i="1" dirty="0" err="1">
                <a:solidFill>
                  <a:schemeClr val="tx1"/>
                </a:solidFill>
                <a:latin typeface="Abadi" panose="020B0604020104020204" pitchFamily="34" charset="0"/>
              </a:rPr>
              <a:t>outcome</a:t>
            </a:r>
            <a:r>
              <a:rPr lang="es-CL" i="1" dirty="0">
                <a:solidFill>
                  <a:schemeClr val="tx1"/>
                </a:solidFill>
                <a:latin typeface="Abadi" panose="020B0604020104020204" pitchFamily="34" charset="0"/>
              </a:rPr>
              <a:t> per </a:t>
            </a:r>
            <a:r>
              <a:rPr lang="es-CL" i="1" dirty="0" err="1">
                <a:solidFill>
                  <a:schemeClr val="tx1"/>
                </a:solidFill>
                <a:latin typeface="Abadi" panose="020B0604020104020204" pitchFamily="34" charset="0"/>
              </a:rPr>
              <a:t>orbit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type</a:t>
            </a:r>
            <a:endParaRPr lang="es-CL" i="1" dirty="0">
              <a:solidFill>
                <a:schemeClr val="tx1"/>
              </a:solidFill>
              <a:latin typeface="Abadi" panose="020B0604020104020204" pitchFamily="34" charset="0"/>
            </a:endParaRPr>
          </a:p>
        </p:txBody>
      </p:sp>
      <p:cxnSp>
        <p:nvCxnSpPr>
          <p:cNvPr id="17" name="Conector recto de flecha 16">
            <a:extLst>
              <a:ext uri="{FF2B5EF4-FFF2-40B4-BE49-F238E27FC236}">
                <a16:creationId xmlns:a16="http://schemas.microsoft.com/office/drawing/2014/main" id="{9BA27BC0-34AC-757E-90FE-EFF7D2C7DFDB}"/>
              </a:ext>
            </a:extLst>
          </p:cNvPr>
          <p:cNvCxnSpPr>
            <a:cxnSpLocks/>
          </p:cNvCxnSpPr>
          <p:nvPr/>
        </p:nvCxnSpPr>
        <p:spPr>
          <a:xfrm flipH="1">
            <a:off x="4253149" y="4451581"/>
            <a:ext cx="571633"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Rectángulo 18">
            <a:extLst>
              <a:ext uri="{FF2B5EF4-FFF2-40B4-BE49-F238E27FC236}">
                <a16:creationId xmlns:a16="http://schemas.microsoft.com/office/drawing/2014/main" id="{5C9A3C6E-35B7-32C5-7040-E9169F941E75}"/>
              </a:ext>
            </a:extLst>
          </p:cNvPr>
          <p:cNvSpPr/>
          <p:nvPr/>
        </p:nvSpPr>
        <p:spPr>
          <a:xfrm>
            <a:off x="1685425" y="4026247"/>
            <a:ext cx="2630136"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Create</a:t>
            </a:r>
            <a:r>
              <a:rPr lang="es-CL" i="1" dirty="0">
                <a:solidFill>
                  <a:schemeClr val="tx1"/>
                </a:solidFill>
                <a:latin typeface="Abadi" panose="020B0604020104020204" pitchFamily="34" charset="0"/>
              </a:rPr>
              <a:t> a </a:t>
            </a:r>
            <a:r>
              <a:rPr lang="es-CL" i="1" dirty="0" err="1">
                <a:solidFill>
                  <a:schemeClr val="tx1"/>
                </a:solidFill>
                <a:latin typeface="Abadi" panose="020B0604020104020204" pitchFamily="34" charset="0"/>
              </a:rPr>
              <a:t>landing</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outcome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label</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from</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Outcome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column</a:t>
            </a:r>
            <a:endParaRPr lang="es-CL" i="1" dirty="0">
              <a:solidFill>
                <a:schemeClr val="tx1"/>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Summarize what charts were plotted:</a:t>
            </a:r>
          </a:p>
          <a:p>
            <a:pPr algn="just">
              <a:lnSpc>
                <a:spcPct val="100000"/>
              </a:lnSpc>
              <a:spcBef>
                <a:spcPts val="1400"/>
              </a:spcBef>
              <a:buFontTx/>
              <a:buChar char="-"/>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for the relationship between Flight Number and Payload</a:t>
            </a:r>
          </a:p>
          <a:p>
            <a:pPr algn="just">
              <a:lnSpc>
                <a:spcPct val="100000"/>
              </a:lnSpc>
              <a:spcBef>
                <a:spcPts val="1400"/>
              </a:spcBef>
              <a:buFontTx/>
              <a:buChar char="-"/>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for the relationship between Flight Number and Launch Site</a:t>
            </a:r>
          </a:p>
          <a:p>
            <a:pPr algn="just">
              <a:lnSpc>
                <a:spcPct val="100000"/>
              </a:lnSpc>
              <a:spcBef>
                <a:spcPts val="1400"/>
              </a:spcBef>
              <a:buFontTx/>
              <a:buChar char="-"/>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for the relationship between Payload and Launch Site</a:t>
            </a:r>
          </a:p>
          <a:p>
            <a:pPr algn="just">
              <a:lnSpc>
                <a:spcPct val="100000"/>
              </a:lnSpc>
              <a:spcBef>
                <a:spcPts val="1400"/>
              </a:spcBef>
              <a:buFontTx/>
              <a:buChar char="-"/>
            </a:pPr>
            <a:r>
              <a:rPr lang="en-US" sz="2200" dirty="0" err="1">
                <a:solidFill>
                  <a:schemeClr val="accent3">
                    <a:lumMod val="25000"/>
                  </a:schemeClr>
                </a:solidFill>
                <a:latin typeface="Abadi"/>
              </a:rPr>
              <a:t>Barchart</a:t>
            </a:r>
            <a:r>
              <a:rPr lang="en-US" sz="2200" dirty="0">
                <a:solidFill>
                  <a:schemeClr val="accent3">
                    <a:lumMod val="25000"/>
                  </a:schemeClr>
                </a:solidFill>
                <a:latin typeface="Abadi"/>
              </a:rPr>
              <a:t> for the relationship between Success Rate of each Orbit Type</a:t>
            </a:r>
          </a:p>
          <a:p>
            <a:pPr algn="just">
              <a:lnSpc>
                <a:spcPct val="100000"/>
              </a:lnSpc>
              <a:spcBef>
                <a:spcPts val="1400"/>
              </a:spcBef>
              <a:buFontTx/>
              <a:buChar char="-"/>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for the relationship between Flight Number and Orbit Type</a:t>
            </a:r>
          </a:p>
          <a:p>
            <a:pPr algn="just">
              <a:lnSpc>
                <a:spcPct val="100000"/>
              </a:lnSpc>
              <a:spcBef>
                <a:spcPts val="1400"/>
              </a:spcBef>
              <a:buFontTx/>
              <a:buChar char="-"/>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for the relationship between Payload and Orbit Type</a:t>
            </a:r>
          </a:p>
          <a:p>
            <a:pPr algn="just">
              <a:lnSpc>
                <a:spcPct val="100000"/>
              </a:lnSpc>
              <a:spcBef>
                <a:spcPts val="1400"/>
              </a:spcBef>
              <a:buFontTx/>
              <a:buChar char="-"/>
            </a:pPr>
            <a:r>
              <a:rPr lang="en-US" sz="2200" dirty="0">
                <a:solidFill>
                  <a:schemeClr val="accent3">
                    <a:lumMod val="25000"/>
                  </a:schemeClr>
                </a:solidFill>
                <a:latin typeface="Abadi"/>
              </a:rPr>
              <a:t>Line chart to visualize the Lunch Success Yearly Trend</a:t>
            </a:r>
          </a:p>
          <a:p>
            <a:pPr algn="just">
              <a:lnSpc>
                <a:spcPct val="100000"/>
              </a:lnSpc>
              <a:spcBef>
                <a:spcPts val="1400"/>
              </a:spcBef>
              <a:buFontTx/>
              <a:buChar char="-"/>
            </a:pPr>
            <a:endParaRPr lang="en-US" sz="2200" dirty="0">
              <a:solidFill>
                <a:schemeClr val="accent3">
                  <a:lumMod val="25000"/>
                </a:schemeClr>
              </a:solidFill>
              <a:latin typeface="Abadi"/>
            </a:endParaRPr>
          </a:p>
          <a:p>
            <a:pPr algn="just">
              <a:lnSpc>
                <a:spcPct val="100000"/>
              </a:lnSpc>
              <a:spcBef>
                <a:spcPts val="1400"/>
              </a:spcBef>
              <a:buFontTx/>
              <a:buChar char="-"/>
            </a:pPr>
            <a:endParaRPr lang="en-US" sz="2200" dirty="0">
              <a:solidFill>
                <a:schemeClr val="accent3">
                  <a:lumMod val="25000"/>
                </a:schemeClr>
              </a:solidFill>
              <a:latin typeface="Abadi"/>
            </a:endParaRPr>
          </a:p>
          <a:p>
            <a:pPr algn="just">
              <a:lnSpc>
                <a:spcPct val="100000"/>
              </a:lnSpc>
              <a:spcBef>
                <a:spcPts val="1400"/>
              </a:spcBef>
              <a:buFontTx/>
              <a:buChar char="-"/>
            </a:pPr>
            <a:endParaRPr lang="en-US" sz="2200" dirty="0">
              <a:solidFill>
                <a:schemeClr val="accent3">
                  <a:lumMod val="25000"/>
                </a:schemeClr>
              </a:solidFill>
              <a:latin typeface="Abadi"/>
            </a:endParaRPr>
          </a:p>
          <a:p>
            <a:pPr algn="just">
              <a:lnSpc>
                <a:spcPct val="100000"/>
              </a:lnSpc>
              <a:spcBef>
                <a:spcPts val="1400"/>
              </a:spcBef>
              <a:buFontTx/>
              <a:buChar char="-"/>
            </a:pPr>
            <a:endParaRPr lang="en-US" sz="2200" dirty="0">
              <a:solidFill>
                <a:schemeClr val="accent3">
                  <a:lumMod val="25000"/>
                </a:schemeClr>
              </a:solidFill>
              <a:latin typeface="Abadi"/>
            </a:endParaRPr>
          </a:p>
          <a:p>
            <a:pPr algn="just">
              <a:lnSpc>
                <a:spcPct val="100000"/>
              </a:lnSpc>
              <a:spcBef>
                <a:spcPts val="1400"/>
              </a:spcBef>
              <a:buFontTx/>
              <a:buChar char="-"/>
            </a:pPr>
            <a:endParaRPr lang="en-US" sz="2200" dirty="0">
              <a:solidFill>
                <a:schemeClr val="accent3">
                  <a:lumMod val="25000"/>
                </a:schemeClr>
              </a:solidFill>
              <a:latin typeface="Abadi"/>
            </a:endParaRPr>
          </a:p>
          <a:p>
            <a:pPr marL="0" indent="0" algn="just">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uadroTexto 1">
            <a:hlinkClick r:id="rId3"/>
            <a:extLst>
              <a:ext uri="{FF2B5EF4-FFF2-40B4-BE49-F238E27FC236}">
                <a16:creationId xmlns:a16="http://schemas.microsoft.com/office/drawing/2014/main" id="{7A46B4DE-1B6A-CCF3-424C-DF77176A33A3}"/>
              </a:ext>
            </a:extLst>
          </p:cNvPr>
          <p:cNvSpPr txBox="1"/>
          <p:nvPr/>
        </p:nvSpPr>
        <p:spPr>
          <a:xfrm>
            <a:off x="734028" y="5974076"/>
            <a:ext cx="3168899" cy="369332"/>
          </a:xfrm>
          <a:prstGeom prst="rect">
            <a:avLst/>
          </a:prstGeom>
          <a:noFill/>
        </p:spPr>
        <p:txBody>
          <a:bodyPr wrap="square" rtlCol="0">
            <a:spAutoFit/>
          </a:bodyPr>
          <a:lstStyle/>
          <a:p>
            <a:r>
              <a:rPr lang="es-CL" dirty="0"/>
              <a:t>EDA </a:t>
            </a:r>
            <a:r>
              <a:rPr lang="es-CL" dirty="0" err="1"/>
              <a:t>with</a:t>
            </a:r>
            <a:r>
              <a:rPr lang="es-CL" dirty="0"/>
              <a:t> Data </a:t>
            </a:r>
            <a:r>
              <a:rPr lang="es-CL" dirty="0" err="1">
                <a:latin typeface="Abadi" panose="020B0604020104020204" pitchFamily="34" charset="0"/>
              </a:rPr>
              <a:t>Visualization</a:t>
            </a:r>
            <a:endParaRPr lang="es-CL"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3902849"/>
          </a:xfrm>
          <a:prstGeom prst="rect">
            <a:avLst/>
          </a:prstGeom>
        </p:spPr>
        <p:txBody>
          <a:bodyPr lIns="91440" tIns="45720" rIns="91440" bIns="45720" anchor="t"/>
          <a:lstStyle/>
          <a:p>
            <a:pPr algn="just">
              <a:lnSpc>
                <a:spcPct val="100000"/>
              </a:lnSpc>
              <a:spcBef>
                <a:spcPts val="1400"/>
              </a:spcBef>
            </a:pPr>
            <a:r>
              <a:rPr lang="en-US" sz="2200" dirty="0">
                <a:latin typeface="Abadi"/>
              </a:rPr>
              <a:t>SpaceX dataset was loaded into a PostgreSQL database.</a:t>
            </a:r>
          </a:p>
          <a:p>
            <a:pPr algn="just">
              <a:lnSpc>
                <a:spcPct val="100000"/>
              </a:lnSpc>
              <a:spcBef>
                <a:spcPts val="1400"/>
              </a:spcBef>
            </a:pPr>
            <a:r>
              <a:rPr lang="en-US" sz="2200" dirty="0">
                <a:latin typeface="Abadi"/>
              </a:rPr>
              <a:t>EDA was applied with SQL to get insight from the data:</a:t>
            </a:r>
          </a:p>
          <a:p>
            <a:pPr lvl="1" algn="just">
              <a:lnSpc>
                <a:spcPct val="100000"/>
              </a:lnSpc>
              <a:spcBef>
                <a:spcPts val="1400"/>
              </a:spcBef>
              <a:buFontTx/>
              <a:buChar char="-"/>
            </a:pPr>
            <a:r>
              <a:rPr lang="en-US" sz="1800" dirty="0">
                <a:latin typeface="Abadi"/>
              </a:rPr>
              <a:t>The names of unique launch sites in the space mission.</a:t>
            </a:r>
          </a:p>
          <a:p>
            <a:pPr lvl="1" algn="just">
              <a:lnSpc>
                <a:spcPct val="100000"/>
              </a:lnSpc>
              <a:spcBef>
                <a:spcPts val="1400"/>
              </a:spcBef>
              <a:buFontTx/>
              <a:buChar char="-"/>
            </a:pPr>
            <a:r>
              <a:rPr lang="en-US" sz="1800" dirty="0">
                <a:latin typeface="Abadi"/>
              </a:rPr>
              <a:t>The total payload mass carried by boosters launched by NASA (CRS)</a:t>
            </a:r>
          </a:p>
          <a:p>
            <a:pPr lvl="1" algn="just">
              <a:lnSpc>
                <a:spcPct val="100000"/>
              </a:lnSpc>
              <a:spcBef>
                <a:spcPts val="1400"/>
              </a:spcBef>
              <a:buFontTx/>
              <a:buChar char="-"/>
            </a:pPr>
            <a:r>
              <a:rPr lang="en-US" sz="1800" dirty="0">
                <a:latin typeface="Abadi"/>
              </a:rPr>
              <a:t>The average payload mass carried by booster version F9 v1.1</a:t>
            </a:r>
          </a:p>
          <a:p>
            <a:pPr lvl="1" algn="just">
              <a:lnSpc>
                <a:spcPct val="100000"/>
              </a:lnSpc>
              <a:spcBef>
                <a:spcPts val="1400"/>
              </a:spcBef>
              <a:buFontTx/>
              <a:buChar char="-"/>
            </a:pPr>
            <a:r>
              <a:rPr lang="en-US" sz="1800" dirty="0">
                <a:latin typeface="Abadi"/>
              </a:rPr>
              <a:t>The total number of successful and failure mission outcomes</a:t>
            </a:r>
          </a:p>
          <a:p>
            <a:pPr lvl="1" algn="just">
              <a:lnSpc>
                <a:spcPct val="100000"/>
              </a:lnSpc>
              <a:spcBef>
                <a:spcPts val="1400"/>
              </a:spcBef>
              <a:buFontTx/>
              <a:buChar char="-"/>
            </a:pPr>
            <a:r>
              <a:rPr lang="en-US" sz="1800" dirty="0">
                <a:latin typeface="Abadi"/>
              </a:rPr>
              <a:t>The failed landing outcomes in drone ship, their booster version and launch site names.</a:t>
            </a:r>
            <a:endParaRPr lang="en-US" sz="1800" dirty="0"/>
          </a:p>
          <a:p>
            <a:pPr algn="just"/>
            <a:endParaRPr lang="en-US" sz="1800" dirty="0"/>
          </a:p>
          <a:p>
            <a:pPr algn="just"/>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uadroTexto 1">
            <a:hlinkClick r:id="rId3"/>
            <a:extLst>
              <a:ext uri="{FF2B5EF4-FFF2-40B4-BE49-F238E27FC236}">
                <a16:creationId xmlns:a16="http://schemas.microsoft.com/office/drawing/2014/main" id="{C793704D-59CE-E4A1-7DA8-AB2F70019851}"/>
              </a:ext>
            </a:extLst>
          </p:cNvPr>
          <p:cNvSpPr txBox="1"/>
          <p:nvPr/>
        </p:nvSpPr>
        <p:spPr>
          <a:xfrm>
            <a:off x="734028" y="5974076"/>
            <a:ext cx="3168899" cy="369332"/>
          </a:xfrm>
          <a:prstGeom prst="rect">
            <a:avLst/>
          </a:prstGeom>
          <a:noFill/>
        </p:spPr>
        <p:txBody>
          <a:bodyPr wrap="square" rtlCol="0">
            <a:spAutoFit/>
          </a:bodyPr>
          <a:lstStyle/>
          <a:p>
            <a:r>
              <a:rPr lang="es-CL" dirty="0"/>
              <a:t>EDA </a:t>
            </a:r>
            <a:r>
              <a:rPr lang="es-CL" dirty="0" err="1"/>
              <a:t>with</a:t>
            </a:r>
            <a:r>
              <a:rPr lang="es-CL" dirty="0"/>
              <a:t>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87238"/>
            <a:ext cx="10515600" cy="4351338"/>
          </a:xfrm>
          <a:prstGeom prst="rect">
            <a:avLst/>
          </a:prstGeom>
        </p:spPr>
        <p:txBody>
          <a:bodyPr>
            <a:normAutofit/>
          </a:bodyPr>
          <a:lstStyle/>
          <a:p>
            <a:pPr algn="just">
              <a:lnSpc>
                <a:spcPct val="100000"/>
              </a:lnSpc>
              <a:spcBef>
                <a:spcPts val="1400"/>
              </a:spcBef>
            </a:pPr>
            <a:r>
              <a:rPr lang="en-US" sz="2200" dirty="0">
                <a:latin typeface="Abadi" panose="020B0604020104020204" pitchFamily="34" charset="0"/>
              </a:rPr>
              <a:t>We marked all launch sites, and added map objects such as markers, circles, lines to mark the success or failure of launches for each site on the folium map.</a:t>
            </a:r>
          </a:p>
          <a:p>
            <a:pPr algn="just">
              <a:lnSpc>
                <a:spcPct val="100000"/>
              </a:lnSpc>
              <a:spcBef>
                <a:spcPts val="1400"/>
              </a:spcBef>
            </a:pPr>
            <a:r>
              <a:rPr lang="en-US" sz="2200" dirty="0">
                <a:latin typeface="Abadi" panose="020B0604020104020204" pitchFamily="34" charset="0"/>
              </a:rPr>
              <a:t>We assigned the feature launch outcomes (failure or success) to class 0 and 1.i.e., 0 for failure, and 1 for success.</a:t>
            </a:r>
          </a:p>
          <a:p>
            <a:pPr algn="just">
              <a:lnSpc>
                <a:spcPct val="100000"/>
              </a:lnSpc>
              <a:spcBef>
                <a:spcPts val="1400"/>
              </a:spcBef>
            </a:pPr>
            <a:r>
              <a:rPr lang="en-US" sz="2200" dirty="0">
                <a:latin typeface="Abadi" panose="020B0604020104020204" pitchFamily="34" charset="0"/>
              </a:rPr>
              <a:t>Using the color-labeled marker clusters, we identified which launch sites have relatively high success rate. </a:t>
            </a:r>
          </a:p>
          <a:p>
            <a:pPr algn="just">
              <a:lnSpc>
                <a:spcPct val="100000"/>
              </a:lnSpc>
              <a:spcBef>
                <a:spcPts val="1400"/>
              </a:spcBef>
            </a:pPr>
            <a:r>
              <a:rPr lang="en-US" sz="2200" dirty="0">
                <a:latin typeface="Abadi" panose="020B0604020104020204" pitchFamily="34" charset="0"/>
              </a:rPr>
              <a:t>We calculated the distances between a launch site to its proximities. We answered some question for instance:</a:t>
            </a:r>
          </a:p>
          <a:p>
            <a:pPr lvl="1" algn="just">
              <a:lnSpc>
                <a:spcPct val="100000"/>
              </a:lnSpc>
              <a:spcBef>
                <a:spcPts val="1400"/>
              </a:spcBef>
              <a:buFontTx/>
              <a:buChar char="-"/>
            </a:pPr>
            <a:r>
              <a:rPr lang="en-US" sz="1800" dirty="0">
                <a:latin typeface="Abadi" panose="020B0604020104020204" pitchFamily="34" charset="0"/>
              </a:rPr>
              <a:t>Are launch sites near railways, highways and coastlines.</a:t>
            </a:r>
          </a:p>
          <a:p>
            <a:pPr lvl="1" algn="just">
              <a:lnSpc>
                <a:spcPct val="100000"/>
              </a:lnSpc>
              <a:spcBef>
                <a:spcPts val="1400"/>
              </a:spcBef>
              <a:buFontTx/>
              <a:buChar char="-"/>
            </a:pPr>
            <a:r>
              <a:rPr lang="en-US" sz="1800" dirty="0">
                <a:latin typeface="Abadi" panose="020B0604020104020204" pitchFamily="34" charset="0"/>
              </a:rPr>
              <a:t>Do launch sites keep certain distance away from cities.</a:t>
            </a:r>
          </a:p>
          <a:p>
            <a:pPr algn="just"/>
            <a:endParaRPr lang="en-US" dirty="0">
              <a:latin typeface="Abadi" panose="020B0604020104020204" pitchFamily="34" charset="0"/>
            </a:endParaRPr>
          </a:p>
          <a:p>
            <a:pPr algn="just"/>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31480"/>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gn="just">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uadroTexto 1">
            <a:hlinkClick r:id="rId3"/>
            <a:extLst>
              <a:ext uri="{FF2B5EF4-FFF2-40B4-BE49-F238E27FC236}">
                <a16:creationId xmlns:a16="http://schemas.microsoft.com/office/drawing/2014/main" id="{DA711291-9773-2290-EE57-75EF3AE764F9}"/>
              </a:ext>
            </a:extLst>
          </p:cNvPr>
          <p:cNvSpPr txBox="1"/>
          <p:nvPr/>
        </p:nvSpPr>
        <p:spPr>
          <a:xfrm>
            <a:off x="734028" y="5974076"/>
            <a:ext cx="3168899" cy="369332"/>
          </a:xfrm>
          <a:prstGeom prst="rect">
            <a:avLst/>
          </a:prstGeom>
          <a:noFill/>
        </p:spPr>
        <p:txBody>
          <a:bodyPr wrap="square" rtlCol="0">
            <a:spAutoFit/>
          </a:bodyPr>
          <a:lstStyle/>
          <a:p>
            <a:r>
              <a:rPr lang="es-CL" dirty="0" err="1">
                <a:latin typeface="Abadi" panose="020B0604020104020204" pitchFamily="34" charset="0"/>
              </a:rPr>
              <a:t>Dashboard</a:t>
            </a:r>
            <a:r>
              <a:rPr lang="es-CL" dirty="0">
                <a:latin typeface="Abadi" panose="020B0604020104020204" pitchFamily="34" charset="0"/>
              </a:rPr>
              <a:t> </a:t>
            </a:r>
            <a:r>
              <a:rPr lang="es-CL" dirty="0" err="1">
                <a:latin typeface="Abadi" panose="020B0604020104020204" pitchFamily="34" charset="0"/>
              </a:rPr>
              <a:t>with</a:t>
            </a:r>
            <a:r>
              <a:rPr lang="es-CL" dirty="0">
                <a:latin typeface="Abadi" panose="020B0604020104020204" pitchFamily="34" charset="0"/>
              </a:rPr>
              <a:t> </a:t>
            </a:r>
            <a:r>
              <a:rPr lang="es-CL" dirty="0" err="1">
                <a:latin typeface="Abadi" panose="020B0604020104020204" pitchFamily="34" charset="0"/>
              </a:rPr>
              <a:t>Plotly</a:t>
            </a:r>
            <a:r>
              <a:rPr lang="es-CL" dirty="0">
                <a:latin typeface="Abadi" panose="020B0604020104020204" pitchFamily="34" charset="0"/>
              </a:rPr>
              <a:t> </a:t>
            </a:r>
            <a:r>
              <a:rPr lang="es-CL" dirty="0" err="1">
                <a:latin typeface="Abadi" panose="020B0604020104020204" pitchFamily="34" charset="0"/>
              </a:rPr>
              <a:t>Dash</a:t>
            </a:r>
            <a:endParaRPr lang="es-CL"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gn="just">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gn="just">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uadroTexto 1">
            <a:hlinkClick r:id="rId3"/>
            <a:extLst>
              <a:ext uri="{FF2B5EF4-FFF2-40B4-BE49-F238E27FC236}">
                <a16:creationId xmlns:a16="http://schemas.microsoft.com/office/drawing/2014/main" id="{07C8D32C-108A-1586-A982-57226FD60338}"/>
              </a:ext>
            </a:extLst>
          </p:cNvPr>
          <p:cNvSpPr txBox="1"/>
          <p:nvPr/>
        </p:nvSpPr>
        <p:spPr>
          <a:xfrm>
            <a:off x="734028" y="5974076"/>
            <a:ext cx="3168899" cy="369332"/>
          </a:xfrm>
          <a:prstGeom prst="rect">
            <a:avLst/>
          </a:prstGeom>
          <a:noFill/>
        </p:spPr>
        <p:txBody>
          <a:bodyPr wrap="square" rtlCol="0">
            <a:spAutoFit/>
          </a:bodyPr>
          <a:lstStyle/>
          <a:p>
            <a:r>
              <a:rPr lang="es-CL" dirty="0">
                <a:latin typeface="Abadi" panose="020B0604020104020204" pitchFamily="34" charset="0"/>
              </a:rPr>
              <a:t>Predictive </a:t>
            </a:r>
            <a:r>
              <a:rPr lang="es-CL" dirty="0" err="1">
                <a:latin typeface="Abadi" panose="020B0604020104020204" pitchFamily="34" charset="0"/>
              </a:rPr>
              <a:t>Analysis</a:t>
            </a:r>
            <a:endParaRPr lang="es-CL"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1E6881A9-EFF1-A47C-4771-654F61BD2F6E}"/>
              </a:ext>
            </a:extLst>
          </p:cNvPr>
          <p:cNvSpPr txBox="1">
            <a:spLocks/>
          </p:cNvSpPr>
          <p:nvPr/>
        </p:nvSpPr>
        <p:spPr>
          <a:xfrm>
            <a:off x="864972" y="1703594"/>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6E57CB0-DE0F-D93B-BF32-ACFBC790493E}"/>
              </a:ext>
            </a:extLst>
          </p:cNvPr>
          <p:cNvPicPr>
            <a:picLocks noChangeAspect="1"/>
          </p:cNvPicPr>
          <p:nvPr/>
        </p:nvPicPr>
        <p:blipFill>
          <a:blip r:embed="rId3"/>
          <a:stretch>
            <a:fillRect/>
          </a:stretch>
        </p:blipFill>
        <p:spPr>
          <a:xfrm>
            <a:off x="885680" y="2720623"/>
            <a:ext cx="10420639" cy="2697000"/>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1528909"/>
            <a:ext cx="10687961" cy="549049"/>
          </a:xfrm>
          <a:prstGeom prst="rect">
            <a:avLst/>
          </a:prstGeom>
        </p:spPr>
        <p:txBody>
          <a:bodyPr>
            <a:noAutofit/>
          </a:bodyPr>
          <a:lstStyle/>
          <a:p>
            <a:pPr marL="0" indent="0">
              <a:lnSpc>
                <a:spcPct val="100000"/>
              </a:lnSpc>
              <a:spcBef>
                <a:spcPts val="1400"/>
              </a:spcBef>
              <a:buNone/>
            </a:pPr>
            <a:r>
              <a:rPr lang="es-CL" sz="2200" dirty="0" err="1">
                <a:solidFill>
                  <a:schemeClr val="accent3">
                    <a:lumMod val="25000"/>
                  </a:schemeClr>
                </a:solidFill>
                <a:latin typeface="Abadi" panose="020B0604020104020204" pitchFamily="34" charset="0"/>
              </a:rPr>
              <a:t>We</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found</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that</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the</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greater</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the</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payload</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mass</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for</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launch</a:t>
            </a:r>
            <a:r>
              <a:rPr lang="es-CL" sz="2200" dirty="0">
                <a:solidFill>
                  <a:schemeClr val="accent3">
                    <a:lumMod val="25000"/>
                  </a:schemeClr>
                </a:solidFill>
                <a:latin typeface="Abadi" panose="020B0604020104020204" pitchFamily="34" charset="0"/>
              </a:rPr>
              <a:t> site CCAFS SLC 40, </a:t>
            </a:r>
            <a:r>
              <a:rPr lang="es-CL" sz="2200" dirty="0" err="1">
                <a:solidFill>
                  <a:schemeClr val="accent3">
                    <a:lumMod val="25000"/>
                  </a:schemeClr>
                </a:solidFill>
                <a:latin typeface="Abadi" panose="020B0604020104020204" pitchFamily="34" charset="0"/>
              </a:rPr>
              <a:t>the</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higher</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the</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success</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rate</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for</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the</a:t>
            </a:r>
            <a:r>
              <a:rPr lang="es-CL" sz="2200" dirty="0">
                <a:solidFill>
                  <a:schemeClr val="accent3">
                    <a:lumMod val="25000"/>
                  </a:schemeClr>
                </a:solidFill>
                <a:latin typeface="Abadi" panose="020B0604020104020204" pitchFamily="34" charset="0"/>
              </a:rPr>
              <a:t> </a:t>
            </a:r>
            <a:r>
              <a:rPr lang="es-CL" sz="2200" dirty="0" err="1">
                <a:solidFill>
                  <a:schemeClr val="accent3">
                    <a:lumMod val="25000"/>
                  </a:schemeClr>
                </a:solidFill>
                <a:latin typeface="Abadi" panose="020B0604020104020204" pitchFamily="34" charset="0"/>
              </a:rPr>
              <a:t>rocket</a:t>
            </a:r>
            <a:r>
              <a:rPr lang="es-C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2" name="Picture 5">
            <a:extLst>
              <a:ext uri="{FF2B5EF4-FFF2-40B4-BE49-F238E27FC236}">
                <a16:creationId xmlns:a16="http://schemas.microsoft.com/office/drawing/2014/main" id="{03C39932-170D-32BE-6DED-3463BA637F86}"/>
              </a:ext>
            </a:extLst>
          </p:cNvPr>
          <p:cNvPicPr>
            <a:picLocks noChangeAspect="1"/>
          </p:cNvPicPr>
          <p:nvPr/>
        </p:nvPicPr>
        <p:blipFill>
          <a:blip r:embed="rId3"/>
          <a:stretch>
            <a:fillRect/>
          </a:stretch>
        </p:blipFill>
        <p:spPr>
          <a:xfrm>
            <a:off x="838200" y="2404762"/>
            <a:ext cx="10515600" cy="3682714"/>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84663"/>
            <a:ext cx="10687961" cy="549049"/>
          </a:xfrm>
          <a:prstGeom prst="rect">
            <a:avLst/>
          </a:prstGeom>
        </p:spPr>
        <p:txBody>
          <a:bodyPr>
            <a:normAutofit/>
          </a:bodyPr>
          <a:lstStyle/>
          <a:p>
            <a:pPr marL="0" indent="0" algn="just">
              <a:spcBef>
                <a:spcPts val="1400"/>
              </a:spcBef>
              <a:buNone/>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B0E674FC-E4CC-7AFA-CC90-116A49DB0881}"/>
              </a:ext>
            </a:extLst>
          </p:cNvPr>
          <p:cNvPicPr>
            <a:picLocks noChangeAspect="1"/>
          </p:cNvPicPr>
          <p:nvPr/>
        </p:nvPicPr>
        <p:blipFill>
          <a:blip r:embed="rId3"/>
          <a:stretch>
            <a:fillRect/>
          </a:stretch>
        </p:blipFill>
        <p:spPr>
          <a:xfrm>
            <a:off x="2331725" y="2479564"/>
            <a:ext cx="7392172" cy="3863448"/>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54614"/>
            <a:ext cx="10515600" cy="1030283"/>
          </a:xfrm>
          <a:prstGeom prst="rect">
            <a:avLst/>
          </a:prstGeom>
        </p:spPr>
        <p:txBody>
          <a:bodyPr>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a:extLst>
              <a:ext uri="{FF2B5EF4-FFF2-40B4-BE49-F238E27FC236}">
                <a16:creationId xmlns:a16="http://schemas.microsoft.com/office/drawing/2014/main" id="{6D764AC8-3C69-B7B9-163D-D32A7D0D8484}"/>
              </a:ext>
            </a:extLst>
          </p:cNvPr>
          <p:cNvPicPr>
            <a:picLocks noChangeAspect="1"/>
          </p:cNvPicPr>
          <p:nvPr/>
        </p:nvPicPr>
        <p:blipFill>
          <a:blip r:embed="rId3"/>
          <a:stretch>
            <a:fillRect/>
          </a:stretch>
        </p:blipFill>
        <p:spPr>
          <a:xfrm>
            <a:off x="1030144" y="2977047"/>
            <a:ext cx="10427828" cy="2656375"/>
          </a:xfrm>
          <a:prstGeom prst="rect">
            <a:avLst/>
          </a:prstGeom>
          <a:ln>
            <a:solidFill>
              <a:schemeClr val="tx1"/>
            </a:solidFill>
          </a:ln>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04298"/>
            <a:ext cx="10515600" cy="708102"/>
          </a:xfrm>
          <a:prstGeom prst="rect">
            <a:avLst/>
          </a:prstGeom>
        </p:spPr>
        <p:txBody>
          <a:bodyPr>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dirty="0">
              <a:solidFill>
                <a:srgbClr val="0B49CB"/>
              </a:solidFill>
            </a:endParaRPr>
          </a:p>
        </p:txBody>
      </p:sp>
      <p:pic>
        <p:nvPicPr>
          <p:cNvPr id="2" name="Picture 5">
            <a:extLst>
              <a:ext uri="{FF2B5EF4-FFF2-40B4-BE49-F238E27FC236}">
                <a16:creationId xmlns:a16="http://schemas.microsoft.com/office/drawing/2014/main" id="{D0D17814-864E-E7FD-1026-8A796E1C83EF}"/>
              </a:ext>
            </a:extLst>
          </p:cNvPr>
          <p:cNvPicPr>
            <a:picLocks noChangeAspect="1"/>
          </p:cNvPicPr>
          <p:nvPr/>
        </p:nvPicPr>
        <p:blipFill>
          <a:blip r:embed="rId3"/>
          <a:stretch>
            <a:fillRect/>
          </a:stretch>
        </p:blipFill>
        <p:spPr>
          <a:xfrm>
            <a:off x="838200" y="3096636"/>
            <a:ext cx="10515600" cy="2426114"/>
          </a:xfrm>
          <a:prstGeom prst="rect">
            <a:avLst/>
          </a:prstGeom>
          <a:ln>
            <a:solidFill>
              <a:schemeClr val="tx1"/>
            </a:solidFill>
          </a:ln>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37248"/>
            <a:ext cx="10515600" cy="918770"/>
          </a:xfrm>
          <a:prstGeom prst="rect">
            <a:avLst/>
          </a:prstGeom>
        </p:spPr>
        <p:txBody>
          <a:bodyPr>
            <a:normAutofit/>
          </a:bodyPr>
          <a:lstStyle/>
          <a:p>
            <a:pPr marL="0" indent="0" algn="just">
              <a:spcBef>
                <a:spcPts val="1400"/>
              </a:spcBef>
              <a:buNone/>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4">
            <a:extLst>
              <a:ext uri="{FF2B5EF4-FFF2-40B4-BE49-F238E27FC236}">
                <a16:creationId xmlns:a16="http://schemas.microsoft.com/office/drawing/2014/main" id="{D8E12B97-1A13-2F8C-AF6F-C3B5562FA198}"/>
              </a:ext>
            </a:extLst>
          </p:cNvPr>
          <p:cNvPicPr>
            <a:picLocks noChangeAspect="1"/>
          </p:cNvPicPr>
          <p:nvPr/>
        </p:nvPicPr>
        <p:blipFill>
          <a:blip r:embed="rId3"/>
          <a:stretch>
            <a:fillRect/>
          </a:stretch>
        </p:blipFill>
        <p:spPr>
          <a:xfrm>
            <a:off x="2661242" y="2423008"/>
            <a:ext cx="6733138" cy="3847861"/>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6903"/>
            <a:ext cx="10515601" cy="783760"/>
          </a:xfrm>
          <a:prstGeom prst="rect">
            <a:avLst/>
          </a:prstGeom>
        </p:spPr>
        <p:txBody>
          <a:bodyPr>
            <a:normAutofit/>
          </a:bodyPr>
          <a:lstStyle/>
          <a:p>
            <a:pPr marL="0" indent="0" algn="just">
              <a:spcBef>
                <a:spcPts val="1400"/>
              </a:spcBef>
              <a:buNone/>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D29082AB-BD30-4688-562B-5ABFDC8B7A47}"/>
              </a:ext>
            </a:extLst>
          </p:cNvPr>
          <p:cNvPicPr>
            <a:picLocks noChangeAspect="1"/>
          </p:cNvPicPr>
          <p:nvPr/>
        </p:nvPicPr>
        <p:blipFill>
          <a:blip r:embed="rId3"/>
          <a:stretch>
            <a:fillRect/>
          </a:stretch>
        </p:blipFill>
        <p:spPr>
          <a:xfrm>
            <a:off x="2713216" y="2400663"/>
            <a:ext cx="6765567" cy="3824016"/>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42500"/>
            <a:ext cx="10515600" cy="54904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1724ED6F-B3CD-91B8-2563-D1D2BC12F0F0}"/>
              </a:ext>
            </a:extLst>
          </p:cNvPr>
          <p:cNvPicPr>
            <a:picLocks noChangeAspect="1"/>
          </p:cNvPicPr>
          <p:nvPr/>
        </p:nvPicPr>
        <p:blipFill>
          <a:blip r:embed="rId3"/>
          <a:stretch>
            <a:fillRect/>
          </a:stretch>
        </p:blipFill>
        <p:spPr>
          <a:xfrm>
            <a:off x="838200" y="2639734"/>
            <a:ext cx="10515599" cy="3048392"/>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9584"/>
            <a:ext cx="10515600" cy="828365"/>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a:extLst>
              <a:ext uri="{FF2B5EF4-FFF2-40B4-BE49-F238E27FC236}">
                <a16:creationId xmlns:a16="http://schemas.microsoft.com/office/drawing/2014/main" id="{E01B13AB-D6BC-CAC1-8EF1-D4464FFB9574}"/>
              </a:ext>
            </a:extLst>
          </p:cNvPr>
          <p:cNvPicPr>
            <a:picLocks noChangeAspect="1"/>
          </p:cNvPicPr>
          <p:nvPr/>
        </p:nvPicPr>
        <p:blipFill>
          <a:blip r:embed="rId3"/>
          <a:stretch>
            <a:fillRect/>
          </a:stretch>
        </p:blipFill>
        <p:spPr>
          <a:xfrm>
            <a:off x="1895222" y="2633675"/>
            <a:ext cx="8401555" cy="3333471"/>
          </a:xfrm>
          <a:prstGeom prst="rect">
            <a:avLst/>
          </a:prstGeom>
          <a:ln>
            <a:solidFill>
              <a:schemeClr val="tx1"/>
            </a:solidFill>
          </a:ln>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731880"/>
            <a:ext cx="10515601" cy="828365"/>
          </a:xfrm>
          <a:prstGeom prst="rect">
            <a:avLst/>
          </a:prstGeom>
        </p:spPr>
        <p:txBody>
          <a:bodyPr>
            <a:normAutofit/>
          </a:bodyPr>
          <a:lstStyle/>
          <a:p>
            <a:pPr marL="0" indent="0" algn="just">
              <a:spcBef>
                <a:spcPts val="1400"/>
              </a:spcBef>
              <a:buNone/>
            </a:pPr>
            <a:r>
              <a:rPr lang="en-US" sz="22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a:extLst>
              <a:ext uri="{FF2B5EF4-FFF2-40B4-BE49-F238E27FC236}">
                <a16:creationId xmlns:a16="http://schemas.microsoft.com/office/drawing/2014/main" id="{9D0187AB-A169-3144-4D67-C8E58F8D250A}"/>
              </a:ext>
            </a:extLst>
          </p:cNvPr>
          <p:cNvPicPr>
            <a:picLocks noChangeAspect="1"/>
          </p:cNvPicPr>
          <p:nvPr/>
        </p:nvPicPr>
        <p:blipFill>
          <a:blip r:embed="rId3"/>
          <a:stretch>
            <a:fillRect/>
          </a:stretch>
        </p:blipFill>
        <p:spPr>
          <a:xfrm>
            <a:off x="2334803" y="2734453"/>
            <a:ext cx="7522394" cy="3022888"/>
          </a:xfrm>
          <a:prstGeom prst="rect">
            <a:avLst/>
          </a:prstGeom>
          <a:ln>
            <a:solidFill>
              <a:schemeClr val="tx1"/>
            </a:solidFill>
          </a:ln>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96275"/>
            <a:ext cx="10687962" cy="939877"/>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We observed that the dates of the 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47262FA8-FF33-CD53-1030-2529EFB06207}"/>
              </a:ext>
            </a:extLst>
          </p:cNvPr>
          <p:cNvPicPr>
            <a:picLocks noChangeAspect="1"/>
          </p:cNvPicPr>
          <p:nvPr/>
        </p:nvPicPr>
        <p:blipFill>
          <a:blip r:embed="rId3"/>
          <a:stretch>
            <a:fillRect/>
          </a:stretch>
        </p:blipFill>
        <p:spPr>
          <a:xfrm>
            <a:off x="2309584" y="2722151"/>
            <a:ext cx="7572832" cy="3020702"/>
          </a:xfrm>
          <a:prstGeom prst="rect">
            <a:avLst/>
          </a:prstGeom>
          <a:ln>
            <a:solidFill>
              <a:schemeClr val="tx1"/>
            </a:solidFill>
          </a:ln>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019"/>
            <a:ext cx="10515600" cy="1118297"/>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We 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F765CAF9-0AE1-11CF-2C4E-848F3D3C0E77}"/>
              </a:ext>
            </a:extLst>
          </p:cNvPr>
          <p:cNvPicPr>
            <a:picLocks noChangeAspect="1"/>
          </p:cNvPicPr>
          <p:nvPr/>
        </p:nvPicPr>
        <p:blipFill>
          <a:blip r:embed="rId3"/>
          <a:stretch>
            <a:fillRect/>
          </a:stretch>
        </p:blipFill>
        <p:spPr>
          <a:xfrm>
            <a:off x="3252613" y="2637306"/>
            <a:ext cx="5550393" cy="3802609"/>
          </a:xfrm>
          <a:prstGeom prst="rect">
            <a:avLst/>
          </a:prstGeom>
          <a:ln>
            <a:solidFill>
              <a:schemeClr val="tx1"/>
            </a:solidFill>
          </a:ln>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4264"/>
            <a:ext cx="10326708" cy="162807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Cosmos Analytics leads the space race by leveraging Data Science to optimize missions, reduce costs, and enhance safety. Through predictive models, real-time analytics, and advanced algorithms, we improve trajectories, minimize risks, and accelerate innovation. Our approach positions us as pioneers in efficient and sustainable space exploration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95E07AA5-0562-7D53-A219-32BDADC90F9C}"/>
              </a:ext>
            </a:extLst>
          </p:cNvPr>
          <p:cNvSpPr txBox="1">
            <a:spLocks/>
          </p:cNvSpPr>
          <p:nvPr/>
        </p:nvSpPr>
        <p:spPr>
          <a:xfrm>
            <a:off x="932646" y="3142685"/>
            <a:ext cx="4732268" cy="31766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800" dirty="0">
                <a:solidFill>
                  <a:schemeClr val="accent3">
                    <a:lumMod val="25000"/>
                  </a:schemeClr>
                </a:solidFill>
                <a:latin typeface="Abadi" panose="020B0604020104020204" pitchFamily="34" charset="0"/>
              </a:rPr>
              <a:t>Data Collection from API and Web scraping</a:t>
            </a:r>
          </a:p>
          <a:p>
            <a:pPr>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using SQL, Pandas and Matplotlib</a:t>
            </a:r>
          </a:p>
          <a:p>
            <a:pPr>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and Dashboard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a:lnSpc>
                <a:spcPct val="100000"/>
              </a:lnSpc>
              <a:spcBef>
                <a:spcPts val="1400"/>
              </a:spcBef>
            </a:pPr>
            <a:r>
              <a:rPr lang="en-US" sz="1800" dirty="0" err="1">
                <a:solidFill>
                  <a:schemeClr val="accent3">
                    <a:lumMod val="25000"/>
                  </a:schemeClr>
                </a:solidFill>
                <a:latin typeface="Abadi" panose="020B0604020104020204" pitchFamily="34" charset="0"/>
              </a:rPr>
              <a:t>Predictuve</a:t>
            </a:r>
            <a:r>
              <a:rPr lang="en-US" sz="1800" dirty="0">
                <a:solidFill>
                  <a:schemeClr val="accent3">
                    <a:lumMod val="25000"/>
                  </a:schemeClr>
                </a:solidFill>
                <a:latin typeface="Abadi" panose="020B0604020104020204" pitchFamily="34" charset="0"/>
              </a:rPr>
              <a:t> Analysis (Classification)</a:t>
            </a:r>
          </a:p>
        </p:txBody>
      </p:sp>
      <p:sp>
        <p:nvSpPr>
          <p:cNvPr id="5" name="CuadroTexto 4">
            <a:extLst>
              <a:ext uri="{FF2B5EF4-FFF2-40B4-BE49-F238E27FC236}">
                <a16:creationId xmlns:a16="http://schemas.microsoft.com/office/drawing/2014/main" id="{5C4C617A-E738-99EE-C027-D9128C39CEC8}"/>
              </a:ext>
            </a:extLst>
          </p:cNvPr>
          <p:cNvSpPr txBox="1"/>
          <p:nvPr/>
        </p:nvSpPr>
        <p:spPr>
          <a:xfrm>
            <a:off x="5664914" y="3126651"/>
            <a:ext cx="6099716" cy="1559401"/>
          </a:xfrm>
          <a:prstGeom prst="rect">
            <a:avLst/>
          </a:prstGeom>
          <a:noFill/>
        </p:spPr>
        <p:txBody>
          <a:bodyPr wrap="square">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Summary of all results</a:t>
            </a:r>
          </a:p>
          <a:p>
            <a:pPr marL="285750"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Parameters for Logistic Regression, SVM, KNN classifiers and Decision Trees</a:t>
            </a:r>
          </a:p>
          <a:p>
            <a:pPr marL="285750"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Methods that </a:t>
            </a:r>
            <a:r>
              <a:rPr lang="en-US" dirty="0" err="1">
                <a:solidFill>
                  <a:schemeClr val="accent3">
                    <a:lumMod val="25000"/>
                  </a:schemeClr>
                </a:solidFill>
                <a:latin typeface="Abadi" panose="020B0604020104020204" pitchFamily="34" charset="0"/>
              </a:rPr>
              <a:t>perfoms</a:t>
            </a:r>
            <a:r>
              <a:rPr lang="en-US" dirty="0">
                <a:solidFill>
                  <a:schemeClr val="accent3">
                    <a:lumMod val="25000"/>
                  </a:schemeClr>
                </a:solidFill>
                <a:latin typeface="Abadi" panose="020B0604020104020204" pitchFamily="34" charset="0"/>
              </a:rPr>
              <a:t> best using test data</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6246"/>
            <a:ext cx="10687962" cy="828365"/>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used wildcard like ‘%’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D6A02B47-9B8F-12DD-90C8-69D597563119}"/>
              </a:ext>
            </a:extLst>
          </p:cNvPr>
          <p:cNvPicPr>
            <a:picLocks noChangeAspect="1"/>
          </p:cNvPicPr>
          <p:nvPr/>
        </p:nvPicPr>
        <p:blipFill>
          <a:blip r:embed="rId3"/>
          <a:stretch>
            <a:fillRect/>
          </a:stretch>
        </p:blipFill>
        <p:spPr>
          <a:xfrm>
            <a:off x="3477228" y="2198154"/>
            <a:ext cx="4818873" cy="4370339"/>
          </a:xfrm>
          <a:prstGeom prst="rect">
            <a:avLst/>
          </a:prstGeom>
          <a:ln>
            <a:solidFill>
              <a:schemeClr val="tx1"/>
            </a:solidFill>
          </a:ln>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316"/>
            <a:ext cx="10515601" cy="872970"/>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D0AF25D8-E1D1-F720-4896-A8C42B5C2FEC}"/>
              </a:ext>
            </a:extLst>
          </p:cNvPr>
          <p:cNvPicPr>
            <a:picLocks noChangeAspect="1"/>
          </p:cNvPicPr>
          <p:nvPr/>
        </p:nvPicPr>
        <p:blipFill>
          <a:blip r:embed="rId3"/>
          <a:stretch>
            <a:fillRect/>
          </a:stretch>
        </p:blipFill>
        <p:spPr>
          <a:xfrm>
            <a:off x="3536935" y="2441206"/>
            <a:ext cx="5118130" cy="4120094"/>
          </a:xfrm>
          <a:prstGeom prst="rect">
            <a:avLst/>
          </a:prstGeom>
          <a:ln>
            <a:solidFill>
              <a:schemeClr val="tx1"/>
            </a:solidFill>
          </a:ln>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5773"/>
            <a:ext cx="10515600" cy="1140599"/>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We used a combinations of the WHERE clause, LIKE, AND, and BETWEEN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E1743A71-BAA6-9CEB-C402-274A1E9EA852}"/>
              </a:ext>
            </a:extLst>
          </p:cNvPr>
          <p:cNvPicPr>
            <a:picLocks noChangeAspect="1"/>
          </p:cNvPicPr>
          <p:nvPr/>
        </p:nvPicPr>
        <p:blipFill>
          <a:blip r:embed="rId3"/>
          <a:stretch>
            <a:fillRect/>
          </a:stretch>
        </p:blipFill>
        <p:spPr>
          <a:xfrm>
            <a:off x="1744432" y="3118881"/>
            <a:ext cx="8566756" cy="3054725"/>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6738"/>
            <a:ext cx="10687962" cy="1372840"/>
          </a:xfrm>
          <a:prstGeom prst="rect">
            <a:avLst/>
          </a:prstGeom>
        </p:spPr>
        <p:txBody>
          <a:bodyPr lIns="91440" tIns="45720" rIns="91440" bIns="45720" anchor="t"/>
          <a:lstStyle/>
          <a:p>
            <a:pPr marL="0" indent="0" algn="just">
              <a:lnSpc>
                <a:spcPct val="100000"/>
              </a:lnSpc>
              <a:spcBef>
                <a:spcPts val="1400"/>
              </a:spcBef>
              <a:buNone/>
            </a:pPr>
            <a:r>
              <a:rPr lang="en-US" sz="2100" dirty="0">
                <a:solidFill>
                  <a:schemeClr val="accent3">
                    <a:lumMod val="25000"/>
                  </a:schemeClr>
                </a:solidFill>
                <a:latin typeface="Abadi"/>
              </a:rPr>
              <a:t>We selected Landing outcomes and the COUNT of landing outcomes from the data and used the WHERE clause to filter for landing outcomes BETWEEN 2010-06-04 to 2010-03-20; then 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F781FBF6-6B75-6697-4F92-7232F77D320D}"/>
              </a:ext>
            </a:extLst>
          </p:cNvPr>
          <p:cNvPicPr>
            <a:picLocks noChangeAspect="1"/>
          </p:cNvPicPr>
          <p:nvPr/>
        </p:nvPicPr>
        <p:blipFill>
          <a:blip r:embed="rId3"/>
          <a:stretch>
            <a:fillRect/>
          </a:stretch>
        </p:blipFill>
        <p:spPr>
          <a:xfrm>
            <a:off x="3477229" y="2869280"/>
            <a:ext cx="5235214" cy="3671978"/>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with global map markers</a:t>
            </a:r>
          </a:p>
        </p:txBody>
      </p:sp>
      <p:pic>
        <p:nvPicPr>
          <p:cNvPr id="4" name="Content Placeholder 5">
            <a:extLst>
              <a:ext uri="{FF2B5EF4-FFF2-40B4-BE49-F238E27FC236}">
                <a16:creationId xmlns:a16="http://schemas.microsoft.com/office/drawing/2014/main" id="{F9BEBC04-9C76-DCC9-6C4B-ABD12A6AA14C}"/>
              </a:ext>
            </a:extLst>
          </p:cNvPr>
          <p:cNvPicPr>
            <a:picLocks noChangeAspect="1"/>
          </p:cNvPicPr>
          <p:nvPr/>
        </p:nvPicPr>
        <p:blipFill>
          <a:blip r:embed="rId3"/>
          <a:stretch>
            <a:fillRect/>
          </a:stretch>
        </p:blipFill>
        <p:spPr>
          <a:xfrm>
            <a:off x="770011" y="1308538"/>
            <a:ext cx="10515600" cy="4717035"/>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using color labels</a:t>
            </a:r>
          </a:p>
        </p:txBody>
      </p:sp>
      <p:pic>
        <p:nvPicPr>
          <p:cNvPr id="2" name="Content Placeholder 3">
            <a:extLst>
              <a:ext uri="{FF2B5EF4-FFF2-40B4-BE49-F238E27FC236}">
                <a16:creationId xmlns:a16="http://schemas.microsoft.com/office/drawing/2014/main" id="{F4182EBA-7E7E-3CF0-71B2-6598F78B2BAA}"/>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0952F63F-38EA-9605-08FA-05F571A9967A}"/>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6F5C5E9C-A157-2B67-3016-5DFA71E2A84A}"/>
              </a:ext>
            </a:extLst>
          </p:cNvPr>
          <p:cNvPicPr>
            <a:picLocks noChangeAspect="1"/>
          </p:cNvPicPr>
          <p:nvPr/>
        </p:nvPicPr>
        <p:blipFill>
          <a:blip r:embed="rId3"/>
          <a:stretch>
            <a:fillRect/>
          </a:stretch>
        </p:blipFill>
        <p:spPr>
          <a:xfrm>
            <a:off x="752019" y="1454291"/>
            <a:ext cx="10687962" cy="4772101"/>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147918"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Abadi" panose="020B0604020104020204" pitchFamily="34" charset="0"/>
              </a:rPr>
              <a:t>Space exploration faces challenges like high costs, complex planning, and mission risks. Cosmos Analytics emerges in this context to harness Data Science as a transformative tool. By addressing key questions—how to optimize trajectories, reduce failures, and enhance efficiency—we aim to redefine the future of sustainable and safe space missions.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730D2061-D4D0-9B85-00B3-6DA63097B185}"/>
              </a:ext>
            </a:extLst>
          </p:cNvPr>
          <p:cNvPicPr>
            <a:picLocks noChangeAspect="1"/>
          </p:cNvPicPr>
          <p:nvPr/>
        </p:nvPicPr>
        <p:blipFill>
          <a:blip r:embed="rId3"/>
          <a:stretch>
            <a:fillRect/>
          </a:stretch>
        </p:blipFill>
        <p:spPr>
          <a:xfrm>
            <a:off x="2200608" y="1584827"/>
            <a:ext cx="7790783" cy="4440746"/>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EE980DAE-FA31-CC01-28E1-1501BD09829F}"/>
              </a:ext>
            </a:extLst>
          </p:cNvPr>
          <p:cNvPicPr>
            <a:picLocks noChangeAspect="1"/>
          </p:cNvPicPr>
          <p:nvPr/>
        </p:nvPicPr>
        <p:blipFill>
          <a:blip r:embed="rId3"/>
          <a:stretch>
            <a:fillRect/>
          </a:stretch>
        </p:blipFill>
        <p:spPr>
          <a:xfrm>
            <a:off x="770011" y="1808982"/>
            <a:ext cx="10515599" cy="3785614"/>
          </a:xfrm>
          <a:prstGeom prst="rect">
            <a:avLst/>
          </a:prstGeom>
          <a:ln>
            <a:solidFill>
              <a:schemeClr val="tx1"/>
            </a:solidFill>
          </a:ln>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84408"/>
            <a:ext cx="10515600" cy="401638"/>
          </a:xfrm>
          <a:prstGeom prst="rect">
            <a:avLst/>
          </a:prstGeom>
        </p:spPr>
        <p:txBody>
          <a:bodyPr vert="horz" lIns="91440" tIns="45720" rIns="91440" bIns="45720" rtlCol="0" anchor="t">
            <a:normAutofit/>
          </a:bodyPr>
          <a:lstStyle/>
          <a:p>
            <a:pPr marL="0" indent="0" algn="just">
              <a:spcBef>
                <a:spcPts val="1400"/>
              </a:spcBef>
              <a:buNone/>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2">
            <a:extLst>
              <a:ext uri="{FF2B5EF4-FFF2-40B4-BE49-F238E27FC236}">
                <a16:creationId xmlns:a16="http://schemas.microsoft.com/office/drawing/2014/main" id="{0C6DCFD8-B9C0-1C7A-C141-B84ADDEED527}"/>
              </a:ext>
            </a:extLst>
          </p:cNvPr>
          <p:cNvPicPr>
            <a:picLocks noChangeAspect="1"/>
          </p:cNvPicPr>
          <p:nvPr/>
        </p:nvPicPr>
        <p:blipFill>
          <a:blip r:embed="rId3"/>
          <a:stretch>
            <a:fillRect/>
          </a:stretch>
        </p:blipFill>
        <p:spPr>
          <a:xfrm>
            <a:off x="513588" y="2418006"/>
            <a:ext cx="11164824" cy="3321534"/>
          </a:xfrm>
          <a:prstGeom prst="rect">
            <a:avLst/>
          </a:prstGeom>
          <a:ln>
            <a:solidFill>
              <a:schemeClr val="tx1"/>
            </a:solidFill>
          </a:ln>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42870"/>
            <a:ext cx="10515600" cy="113184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1E9BD73D-CE71-1090-2A95-AAE9A43B475B}"/>
              </a:ext>
            </a:extLst>
          </p:cNvPr>
          <p:cNvPicPr>
            <a:picLocks noChangeAspect="1"/>
          </p:cNvPicPr>
          <p:nvPr/>
        </p:nvPicPr>
        <p:blipFill>
          <a:blip r:embed="rId3"/>
          <a:stretch>
            <a:fillRect/>
          </a:stretch>
        </p:blipFill>
        <p:spPr>
          <a:xfrm>
            <a:off x="3651751" y="2928252"/>
            <a:ext cx="4888498" cy="3536097"/>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2455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600" dirty="0">
                <a:solidFill>
                  <a:schemeClr val="tx1"/>
                </a:solidFill>
                <a:latin typeface="Abadi"/>
              </a:rPr>
              <a:t>Data was collected from SpaceX REST API and Wiki Pages using web scraping</a:t>
            </a:r>
          </a:p>
          <a:p>
            <a:pPr>
              <a:lnSpc>
                <a:spcPct val="120000"/>
              </a:lnSpc>
              <a:spcBef>
                <a:spcPts val="1400"/>
              </a:spcBef>
            </a:pPr>
            <a:r>
              <a:rPr lang="en-US" sz="8800" dirty="0">
                <a:solidFill>
                  <a:schemeClr val="tx1"/>
                </a:solidFill>
                <a:latin typeface="Abadi"/>
              </a:rPr>
              <a:t>Perform data wrangling</a:t>
            </a:r>
          </a:p>
          <a:p>
            <a:pPr lvl="1" algn="just">
              <a:lnSpc>
                <a:spcPct val="120000"/>
              </a:lnSpc>
              <a:spcBef>
                <a:spcPts val="1400"/>
              </a:spcBef>
            </a:pPr>
            <a:r>
              <a:rPr lang="en-US" sz="7600" dirty="0">
                <a:solidFill>
                  <a:schemeClr val="tx1"/>
                </a:solidFill>
                <a:latin typeface="Abadi"/>
              </a:rPr>
              <a:t>Data, in form of a JSON object and HTML tables, is converted into a Pandas </a:t>
            </a:r>
            <a:r>
              <a:rPr lang="en-US" sz="7600" dirty="0" err="1">
                <a:solidFill>
                  <a:schemeClr val="tx1"/>
                </a:solidFill>
                <a:latin typeface="Abadi"/>
              </a:rPr>
              <a:t>dataframe</a:t>
            </a:r>
            <a:r>
              <a:rPr lang="en-US" sz="7600" dirty="0">
                <a:solidFill>
                  <a:schemeClr val="tx1"/>
                </a:solidFill>
                <a:latin typeface="Abadi"/>
              </a:rPr>
              <a:t> for visualization and analysis</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Machine learning was used to determine de success of the first stage of Falcon 9</a:t>
            </a:r>
          </a:p>
          <a:p>
            <a:pPr>
              <a:lnSpc>
                <a:spcPct val="120000"/>
              </a:lnSpc>
              <a:spcBef>
                <a:spcPts val="1400"/>
              </a:spcBef>
            </a:pPr>
            <a:endParaRPr lang="en-US" sz="88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321890"/>
          </a:xfrm>
          <a:prstGeom prst="rect">
            <a:avLst/>
          </a:prstGeom>
        </p:spPr>
        <p:txBody>
          <a:bodyPr/>
          <a:lstStyle/>
          <a:p>
            <a:pPr marL="0" indent="0" algn="just">
              <a:buNone/>
            </a:pPr>
            <a:r>
              <a:rPr lang="en-US" sz="2200" dirty="0">
                <a:latin typeface="Abadi" panose="020B0604020104020204" pitchFamily="34" charset="0"/>
              </a:rPr>
              <a:t>Data was collected from SpaceX REST API and Wiki Pages using web scraping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ángulo 1">
            <a:extLst>
              <a:ext uri="{FF2B5EF4-FFF2-40B4-BE49-F238E27FC236}">
                <a16:creationId xmlns:a16="http://schemas.microsoft.com/office/drawing/2014/main" id="{214A74EC-D5A5-E59B-5BD7-E6A51D2D4799}"/>
              </a:ext>
            </a:extLst>
          </p:cNvPr>
          <p:cNvSpPr/>
          <p:nvPr/>
        </p:nvSpPr>
        <p:spPr>
          <a:xfrm>
            <a:off x="1849149" y="2792926"/>
            <a:ext cx="1838157"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a:solidFill>
                  <a:schemeClr val="tx1"/>
                </a:solidFill>
                <a:latin typeface="Abadi" panose="020B0604020104020204" pitchFamily="34" charset="0"/>
              </a:rPr>
              <a:t>SpaceX REST API </a:t>
            </a:r>
            <a:r>
              <a:rPr lang="es-CL" i="1" dirty="0" err="1">
                <a:solidFill>
                  <a:schemeClr val="tx1"/>
                </a:solidFill>
                <a:latin typeface="Abadi" panose="020B0604020104020204" pitchFamily="34" charset="0"/>
              </a:rPr>
              <a:t>endpoint</a:t>
            </a:r>
            <a:endParaRPr lang="es-CL" i="1" dirty="0">
              <a:solidFill>
                <a:schemeClr val="tx1"/>
              </a:solidFill>
              <a:latin typeface="Abadi" panose="020B0604020104020204" pitchFamily="34" charset="0"/>
            </a:endParaRPr>
          </a:p>
        </p:txBody>
      </p:sp>
      <p:cxnSp>
        <p:nvCxnSpPr>
          <p:cNvPr id="4" name="Conector recto de flecha 3">
            <a:extLst>
              <a:ext uri="{FF2B5EF4-FFF2-40B4-BE49-F238E27FC236}">
                <a16:creationId xmlns:a16="http://schemas.microsoft.com/office/drawing/2014/main" id="{3A745F46-954E-6226-74C2-E0C054822AD6}"/>
              </a:ext>
            </a:extLst>
          </p:cNvPr>
          <p:cNvCxnSpPr>
            <a:cxnSpLocks/>
          </p:cNvCxnSpPr>
          <p:nvPr/>
        </p:nvCxnSpPr>
        <p:spPr>
          <a:xfrm>
            <a:off x="3709608" y="3218260"/>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Rectángulo 6">
            <a:extLst>
              <a:ext uri="{FF2B5EF4-FFF2-40B4-BE49-F238E27FC236}">
                <a16:creationId xmlns:a16="http://schemas.microsoft.com/office/drawing/2014/main" id="{8C3BF193-E814-4244-9FBA-D8C5BD4FB00C}"/>
              </a:ext>
            </a:extLst>
          </p:cNvPr>
          <p:cNvSpPr/>
          <p:nvPr/>
        </p:nvSpPr>
        <p:spPr>
          <a:xfrm>
            <a:off x="4255440" y="2792926"/>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Get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request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using</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library</a:t>
            </a:r>
            <a:endParaRPr lang="es-CL" i="1" dirty="0">
              <a:solidFill>
                <a:schemeClr val="tx1"/>
              </a:solidFill>
              <a:latin typeface="Abadi" panose="020B0604020104020204" pitchFamily="34" charset="0"/>
            </a:endParaRPr>
          </a:p>
        </p:txBody>
      </p:sp>
      <p:cxnSp>
        <p:nvCxnSpPr>
          <p:cNvPr id="8" name="Conector recto de flecha 7">
            <a:extLst>
              <a:ext uri="{FF2B5EF4-FFF2-40B4-BE49-F238E27FC236}">
                <a16:creationId xmlns:a16="http://schemas.microsoft.com/office/drawing/2014/main" id="{99DF1F46-9531-1182-DB6A-E63559676BE8}"/>
              </a:ext>
            </a:extLst>
          </p:cNvPr>
          <p:cNvCxnSpPr>
            <a:cxnSpLocks/>
          </p:cNvCxnSpPr>
          <p:nvPr/>
        </p:nvCxnSpPr>
        <p:spPr>
          <a:xfrm>
            <a:off x="5950425" y="3218260"/>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Rectángulo 8">
            <a:extLst>
              <a:ext uri="{FF2B5EF4-FFF2-40B4-BE49-F238E27FC236}">
                <a16:creationId xmlns:a16="http://schemas.microsoft.com/office/drawing/2014/main" id="{594120F4-EF5A-B07D-4D27-26375DF26808}"/>
              </a:ext>
            </a:extLst>
          </p:cNvPr>
          <p:cNvSpPr/>
          <p:nvPr/>
        </p:nvSpPr>
        <p:spPr>
          <a:xfrm>
            <a:off x="6496257" y="2808520"/>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Past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launch</a:t>
            </a:r>
            <a:r>
              <a:rPr lang="es-CL" i="1" dirty="0">
                <a:solidFill>
                  <a:schemeClr val="tx1"/>
                </a:solidFill>
                <a:latin typeface="Abadi" panose="020B0604020104020204" pitchFamily="34" charset="0"/>
              </a:rPr>
              <a:t> data as JSON </a:t>
            </a:r>
            <a:r>
              <a:rPr lang="es-CL" i="1" dirty="0" err="1">
                <a:solidFill>
                  <a:schemeClr val="tx1"/>
                </a:solidFill>
                <a:latin typeface="Abadi" panose="020B0604020104020204" pitchFamily="34" charset="0"/>
              </a:rPr>
              <a:t>objects</a:t>
            </a:r>
            <a:endParaRPr lang="es-CL" i="1" dirty="0">
              <a:solidFill>
                <a:schemeClr val="tx1"/>
              </a:solidFill>
              <a:latin typeface="Abadi" panose="020B0604020104020204" pitchFamily="34" charset="0"/>
            </a:endParaRPr>
          </a:p>
        </p:txBody>
      </p:sp>
      <p:cxnSp>
        <p:nvCxnSpPr>
          <p:cNvPr id="10" name="Conector recto de flecha 9">
            <a:extLst>
              <a:ext uri="{FF2B5EF4-FFF2-40B4-BE49-F238E27FC236}">
                <a16:creationId xmlns:a16="http://schemas.microsoft.com/office/drawing/2014/main" id="{C0D0FA07-0AF1-41E8-4233-BAF2129338D4}"/>
              </a:ext>
            </a:extLst>
          </p:cNvPr>
          <p:cNvCxnSpPr>
            <a:cxnSpLocks/>
          </p:cNvCxnSpPr>
          <p:nvPr/>
        </p:nvCxnSpPr>
        <p:spPr>
          <a:xfrm>
            <a:off x="8191242" y="3233854"/>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ctángulo 10">
            <a:extLst>
              <a:ext uri="{FF2B5EF4-FFF2-40B4-BE49-F238E27FC236}">
                <a16:creationId xmlns:a16="http://schemas.microsoft.com/office/drawing/2014/main" id="{E654CE81-70A0-5178-BE21-C74963464C1A}"/>
              </a:ext>
            </a:extLst>
          </p:cNvPr>
          <p:cNvSpPr/>
          <p:nvPr/>
        </p:nvSpPr>
        <p:spPr>
          <a:xfrm>
            <a:off x="8714772" y="2787622"/>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Convert</a:t>
            </a:r>
            <a:r>
              <a:rPr lang="es-CL" i="1" dirty="0">
                <a:solidFill>
                  <a:schemeClr val="tx1"/>
                </a:solidFill>
                <a:latin typeface="Abadi" panose="020B0604020104020204" pitchFamily="34" charset="0"/>
              </a:rPr>
              <a:t> JSON </a:t>
            </a:r>
            <a:r>
              <a:rPr lang="es-CL" i="1" dirty="0" err="1">
                <a:solidFill>
                  <a:schemeClr val="tx1"/>
                </a:solidFill>
                <a:latin typeface="Abadi" panose="020B0604020104020204" pitchFamily="34" charset="0"/>
              </a:rPr>
              <a:t>to</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dataframe</a:t>
            </a:r>
            <a:endParaRPr lang="es-CL" i="1" dirty="0">
              <a:solidFill>
                <a:schemeClr val="tx1"/>
              </a:solidFill>
              <a:latin typeface="Abadi" panose="020B0604020104020204" pitchFamily="34" charset="0"/>
            </a:endParaRPr>
          </a:p>
        </p:txBody>
      </p:sp>
      <p:sp>
        <p:nvSpPr>
          <p:cNvPr id="14" name="Rectángulo 13">
            <a:extLst>
              <a:ext uri="{FF2B5EF4-FFF2-40B4-BE49-F238E27FC236}">
                <a16:creationId xmlns:a16="http://schemas.microsoft.com/office/drawing/2014/main" id="{13979D7C-8BFC-D2EC-A1FF-1038EE983894}"/>
              </a:ext>
            </a:extLst>
          </p:cNvPr>
          <p:cNvSpPr/>
          <p:nvPr/>
        </p:nvSpPr>
        <p:spPr>
          <a:xfrm>
            <a:off x="1620374" y="4540102"/>
            <a:ext cx="1838157"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a:solidFill>
                  <a:schemeClr val="tx1"/>
                </a:solidFill>
                <a:latin typeface="Abadi" panose="020B0604020104020204" pitchFamily="34" charset="0"/>
              </a:rPr>
              <a:t>Web </a:t>
            </a:r>
            <a:r>
              <a:rPr lang="es-CL" i="1" dirty="0" err="1">
                <a:solidFill>
                  <a:schemeClr val="tx1"/>
                </a:solidFill>
                <a:latin typeface="Abadi" panose="020B0604020104020204" pitchFamily="34" charset="0"/>
              </a:rPr>
              <a:t>scraping</a:t>
            </a:r>
            <a:r>
              <a:rPr lang="es-CL" i="1" dirty="0">
                <a:solidFill>
                  <a:schemeClr val="tx1"/>
                </a:solidFill>
                <a:latin typeface="Abadi" panose="020B0604020104020204" pitchFamily="34" charset="0"/>
              </a:rPr>
              <a:t> Falcon 9 </a:t>
            </a:r>
            <a:r>
              <a:rPr lang="es-CL" i="1" dirty="0" err="1">
                <a:solidFill>
                  <a:schemeClr val="tx1"/>
                </a:solidFill>
                <a:latin typeface="Abadi" panose="020B0604020104020204" pitchFamily="34" charset="0"/>
              </a:rPr>
              <a:t>launch</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records</a:t>
            </a:r>
            <a:endParaRPr lang="es-CL" i="1" dirty="0">
              <a:solidFill>
                <a:schemeClr val="tx1"/>
              </a:solidFill>
              <a:latin typeface="Abadi" panose="020B0604020104020204" pitchFamily="34" charset="0"/>
            </a:endParaRPr>
          </a:p>
        </p:txBody>
      </p:sp>
      <p:cxnSp>
        <p:nvCxnSpPr>
          <p:cNvPr id="15" name="Conector recto de flecha 14">
            <a:extLst>
              <a:ext uri="{FF2B5EF4-FFF2-40B4-BE49-F238E27FC236}">
                <a16:creationId xmlns:a16="http://schemas.microsoft.com/office/drawing/2014/main" id="{D7834FA5-73E0-77E5-A1A1-AB62C3F86E8E}"/>
              </a:ext>
            </a:extLst>
          </p:cNvPr>
          <p:cNvCxnSpPr>
            <a:cxnSpLocks/>
          </p:cNvCxnSpPr>
          <p:nvPr/>
        </p:nvCxnSpPr>
        <p:spPr>
          <a:xfrm>
            <a:off x="3480833" y="4965436"/>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ctángulo 15">
            <a:extLst>
              <a:ext uri="{FF2B5EF4-FFF2-40B4-BE49-F238E27FC236}">
                <a16:creationId xmlns:a16="http://schemas.microsoft.com/office/drawing/2014/main" id="{2F542E80-6FA1-0812-4E15-3C16D6C4D0BD}"/>
              </a:ext>
            </a:extLst>
          </p:cNvPr>
          <p:cNvSpPr/>
          <p:nvPr/>
        </p:nvSpPr>
        <p:spPr>
          <a:xfrm>
            <a:off x="4027337" y="4540102"/>
            <a:ext cx="219621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a:solidFill>
                  <a:schemeClr val="tx1"/>
                </a:solidFill>
                <a:latin typeface="Abadi" panose="020B0604020104020204" pitchFamily="34" charset="0"/>
              </a:rPr>
              <a:t>Use </a:t>
            </a:r>
            <a:r>
              <a:rPr lang="es-CL" i="1" dirty="0" err="1">
                <a:solidFill>
                  <a:schemeClr val="tx1"/>
                </a:solidFill>
                <a:latin typeface="Abadi" panose="020B0604020104020204" pitchFamily="34" charset="0"/>
              </a:rPr>
              <a:t>BeautifulSoup</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to</a:t>
            </a:r>
            <a:r>
              <a:rPr lang="es-CL" i="1" dirty="0">
                <a:solidFill>
                  <a:schemeClr val="tx1"/>
                </a:solidFill>
                <a:latin typeface="Abadi" panose="020B0604020104020204" pitchFamily="34" charset="0"/>
              </a:rPr>
              <a:t> web </a:t>
            </a:r>
            <a:r>
              <a:rPr lang="es-CL" i="1" dirty="0" err="1">
                <a:solidFill>
                  <a:schemeClr val="tx1"/>
                </a:solidFill>
                <a:latin typeface="Abadi" panose="020B0604020104020204" pitchFamily="34" charset="0"/>
              </a:rPr>
              <a:t>scrape</a:t>
            </a:r>
            <a:r>
              <a:rPr lang="es-CL" i="1" dirty="0">
                <a:solidFill>
                  <a:schemeClr val="tx1"/>
                </a:solidFill>
                <a:latin typeface="Abadi" panose="020B0604020104020204" pitchFamily="34" charset="0"/>
              </a:rPr>
              <a:t> HTML tables</a:t>
            </a:r>
          </a:p>
        </p:txBody>
      </p:sp>
      <p:cxnSp>
        <p:nvCxnSpPr>
          <p:cNvPr id="17" name="Conector recto de flecha 16">
            <a:extLst>
              <a:ext uri="{FF2B5EF4-FFF2-40B4-BE49-F238E27FC236}">
                <a16:creationId xmlns:a16="http://schemas.microsoft.com/office/drawing/2014/main" id="{E24C1318-57BD-6F21-F431-A6E6A158C40E}"/>
              </a:ext>
            </a:extLst>
          </p:cNvPr>
          <p:cNvCxnSpPr>
            <a:cxnSpLocks/>
          </p:cNvCxnSpPr>
          <p:nvPr/>
        </p:nvCxnSpPr>
        <p:spPr>
          <a:xfrm>
            <a:off x="6223550" y="4965436"/>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ángulo 17">
            <a:extLst>
              <a:ext uri="{FF2B5EF4-FFF2-40B4-BE49-F238E27FC236}">
                <a16:creationId xmlns:a16="http://schemas.microsoft.com/office/drawing/2014/main" id="{BA19B5D5-544D-777D-8E33-271BF27F6822}"/>
              </a:ext>
            </a:extLst>
          </p:cNvPr>
          <p:cNvSpPr/>
          <p:nvPr/>
        </p:nvSpPr>
        <p:spPr>
          <a:xfrm>
            <a:off x="6778074" y="4555696"/>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Parse</a:t>
            </a:r>
            <a:r>
              <a:rPr lang="es-CL" i="1" dirty="0">
                <a:solidFill>
                  <a:schemeClr val="tx1"/>
                </a:solidFill>
                <a:latin typeface="Abadi" panose="020B0604020104020204" pitchFamily="34" charset="0"/>
              </a:rPr>
              <a:t> data </a:t>
            </a:r>
            <a:r>
              <a:rPr lang="es-CL" i="1" dirty="0" err="1">
                <a:solidFill>
                  <a:schemeClr val="tx1"/>
                </a:solidFill>
                <a:latin typeface="Abadi" panose="020B0604020104020204" pitchFamily="34" charset="0"/>
              </a:rPr>
              <a:t>from</a:t>
            </a:r>
            <a:r>
              <a:rPr lang="es-CL" i="1" dirty="0">
                <a:solidFill>
                  <a:schemeClr val="tx1"/>
                </a:solidFill>
                <a:latin typeface="Abadi" panose="020B0604020104020204" pitchFamily="34" charset="0"/>
              </a:rPr>
              <a:t> tables</a:t>
            </a:r>
          </a:p>
        </p:txBody>
      </p:sp>
      <p:cxnSp>
        <p:nvCxnSpPr>
          <p:cNvPr id="19" name="Conector recto de flecha 18">
            <a:extLst>
              <a:ext uri="{FF2B5EF4-FFF2-40B4-BE49-F238E27FC236}">
                <a16:creationId xmlns:a16="http://schemas.microsoft.com/office/drawing/2014/main" id="{5374E9CE-A9AC-4A24-C8DB-D31010D47DA0}"/>
              </a:ext>
            </a:extLst>
          </p:cNvPr>
          <p:cNvCxnSpPr>
            <a:cxnSpLocks/>
          </p:cNvCxnSpPr>
          <p:nvPr/>
        </p:nvCxnSpPr>
        <p:spPr>
          <a:xfrm>
            <a:off x="8498860" y="4981030"/>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Rectángulo 19">
            <a:extLst>
              <a:ext uri="{FF2B5EF4-FFF2-40B4-BE49-F238E27FC236}">
                <a16:creationId xmlns:a16="http://schemas.microsoft.com/office/drawing/2014/main" id="{25D23202-2E85-72AC-BAEC-2EB800D3FF14}"/>
              </a:ext>
            </a:extLst>
          </p:cNvPr>
          <p:cNvSpPr/>
          <p:nvPr/>
        </p:nvSpPr>
        <p:spPr>
          <a:xfrm>
            <a:off x="9022390" y="4534798"/>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Convert</a:t>
            </a:r>
            <a:r>
              <a:rPr lang="es-CL" i="1" dirty="0">
                <a:solidFill>
                  <a:schemeClr val="tx1"/>
                </a:solidFill>
                <a:latin typeface="Abadi" panose="020B0604020104020204" pitchFamily="34" charset="0"/>
              </a:rPr>
              <a:t> tables </a:t>
            </a:r>
            <a:r>
              <a:rPr lang="es-CL" i="1" dirty="0" err="1">
                <a:solidFill>
                  <a:schemeClr val="tx1"/>
                </a:solidFill>
                <a:latin typeface="Abadi" panose="020B0604020104020204" pitchFamily="34" charset="0"/>
              </a:rPr>
              <a:t>to</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dataframe</a:t>
            </a:r>
            <a:endParaRPr lang="es-CL" i="1" dirty="0">
              <a:solidFill>
                <a:schemeClr val="tx1"/>
              </a:solidFill>
              <a:latin typeface="Abadi" panose="020B0604020104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695072" y="6057879"/>
            <a:ext cx="762899" cy="369332"/>
          </a:xfrm>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hlinkClick r:id="rId3"/>
            <a:extLst>
              <a:ext uri="{FF2B5EF4-FFF2-40B4-BE49-F238E27FC236}">
                <a16:creationId xmlns:a16="http://schemas.microsoft.com/office/drawing/2014/main" id="{34D6E37B-E3B0-5262-4746-75FB3615E086}"/>
              </a:ext>
            </a:extLst>
          </p:cNvPr>
          <p:cNvSpPr txBox="1"/>
          <p:nvPr/>
        </p:nvSpPr>
        <p:spPr>
          <a:xfrm>
            <a:off x="734028" y="5974076"/>
            <a:ext cx="3168899" cy="369332"/>
          </a:xfrm>
          <a:prstGeom prst="rect">
            <a:avLst/>
          </a:prstGeom>
          <a:noFill/>
        </p:spPr>
        <p:txBody>
          <a:bodyPr wrap="square" rtlCol="0">
            <a:spAutoFit/>
          </a:bodyPr>
          <a:lstStyle/>
          <a:p>
            <a:r>
              <a:rPr lang="es-CL" dirty="0">
                <a:latin typeface="Abadi" panose="020B0604020104020204" pitchFamily="34" charset="0"/>
              </a:rPr>
              <a:t>Data </a:t>
            </a:r>
            <a:r>
              <a:rPr lang="es-CL" dirty="0" err="1">
                <a:latin typeface="Abadi" panose="020B0604020104020204" pitchFamily="34" charset="0"/>
              </a:rPr>
              <a:t>Collection</a:t>
            </a:r>
            <a:r>
              <a:rPr lang="es-CL" dirty="0">
                <a:latin typeface="Abadi" panose="020B0604020104020204" pitchFamily="34" charset="0"/>
              </a:rPr>
              <a:t> API notebook</a:t>
            </a:r>
          </a:p>
        </p:txBody>
      </p:sp>
      <p:sp>
        <p:nvSpPr>
          <p:cNvPr id="7" name="Rectángulo 6">
            <a:extLst>
              <a:ext uri="{FF2B5EF4-FFF2-40B4-BE49-F238E27FC236}">
                <a16:creationId xmlns:a16="http://schemas.microsoft.com/office/drawing/2014/main" id="{AED8DC93-24D8-AD98-1689-7BF7FB14B13E}"/>
              </a:ext>
            </a:extLst>
          </p:cNvPr>
          <p:cNvSpPr/>
          <p:nvPr/>
        </p:nvSpPr>
        <p:spPr>
          <a:xfrm>
            <a:off x="1714390" y="2382691"/>
            <a:ext cx="1838157"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a:solidFill>
                  <a:schemeClr val="tx1"/>
                </a:solidFill>
                <a:latin typeface="Abadi" panose="020B0604020104020204" pitchFamily="34" charset="0"/>
              </a:rPr>
              <a:t>SpaceX REST API </a:t>
            </a:r>
            <a:r>
              <a:rPr lang="es-CL" i="1" dirty="0" err="1">
                <a:solidFill>
                  <a:schemeClr val="tx1"/>
                </a:solidFill>
                <a:latin typeface="Abadi" panose="020B0604020104020204" pitchFamily="34" charset="0"/>
              </a:rPr>
              <a:t>endpoint</a:t>
            </a:r>
            <a:endParaRPr lang="es-CL" i="1" dirty="0">
              <a:solidFill>
                <a:schemeClr val="tx1"/>
              </a:solidFill>
              <a:latin typeface="Abadi" panose="020B0604020104020204" pitchFamily="34" charset="0"/>
            </a:endParaRPr>
          </a:p>
        </p:txBody>
      </p:sp>
      <p:cxnSp>
        <p:nvCxnSpPr>
          <p:cNvPr id="8" name="Conector recto de flecha 7">
            <a:extLst>
              <a:ext uri="{FF2B5EF4-FFF2-40B4-BE49-F238E27FC236}">
                <a16:creationId xmlns:a16="http://schemas.microsoft.com/office/drawing/2014/main" id="{A97620C5-326F-48A7-8422-CD7369C059CD}"/>
              </a:ext>
            </a:extLst>
          </p:cNvPr>
          <p:cNvCxnSpPr>
            <a:cxnSpLocks/>
          </p:cNvCxnSpPr>
          <p:nvPr/>
        </p:nvCxnSpPr>
        <p:spPr>
          <a:xfrm>
            <a:off x="3574849" y="2808025"/>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Rectángulo 8">
            <a:extLst>
              <a:ext uri="{FF2B5EF4-FFF2-40B4-BE49-F238E27FC236}">
                <a16:creationId xmlns:a16="http://schemas.microsoft.com/office/drawing/2014/main" id="{5E4E946F-9CAC-853E-0FD0-C954DA86944C}"/>
              </a:ext>
            </a:extLst>
          </p:cNvPr>
          <p:cNvSpPr/>
          <p:nvPr/>
        </p:nvSpPr>
        <p:spPr>
          <a:xfrm>
            <a:off x="4120681" y="2382691"/>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Get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request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using</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library</a:t>
            </a:r>
            <a:endParaRPr lang="es-CL" i="1" dirty="0">
              <a:solidFill>
                <a:schemeClr val="tx1"/>
              </a:solidFill>
              <a:latin typeface="Abadi" panose="020B0604020104020204" pitchFamily="34" charset="0"/>
            </a:endParaRPr>
          </a:p>
        </p:txBody>
      </p:sp>
      <p:cxnSp>
        <p:nvCxnSpPr>
          <p:cNvPr id="10" name="Conector recto de flecha 9">
            <a:extLst>
              <a:ext uri="{FF2B5EF4-FFF2-40B4-BE49-F238E27FC236}">
                <a16:creationId xmlns:a16="http://schemas.microsoft.com/office/drawing/2014/main" id="{BD1B42A7-D072-7EC1-779F-A0FAFB5914C8}"/>
              </a:ext>
            </a:extLst>
          </p:cNvPr>
          <p:cNvCxnSpPr>
            <a:cxnSpLocks/>
          </p:cNvCxnSpPr>
          <p:nvPr/>
        </p:nvCxnSpPr>
        <p:spPr>
          <a:xfrm>
            <a:off x="5815666" y="2808025"/>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ctángulo 10">
            <a:extLst>
              <a:ext uri="{FF2B5EF4-FFF2-40B4-BE49-F238E27FC236}">
                <a16:creationId xmlns:a16="http://schemas.microsoft.com/office/drawing/2014/main" id="{C05492EC-7A94-1F45-B11E-40D422294063}"/>
              </a:ext>
            </a:extLst>
          </p:cNvPr>
          <p:cNvSpPr/>
          <p:nvPr/>
        </p:nvSpPr>
        <p:spPr>
          <a:xfrm>
            <a:off x="6361498" y="2398285"/>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Past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launch</a:t>
            </a:r>
            <a:r>
              <a:rPr lang="es-CL" i="1" dirty="0">
                <a:solidFill>
                  <a:schemeClr val="tx1"/>
                </a:solidFill>
                <a:latin typeface="Abadi" panose="020B0604020104020204" pitchFamily="34" charset="0"/>
              </a:rPr>
              <a:t> data as JSON </a:t>
            </a:r>
            <a:r>
              <a:rPr lang="es-CL" i="1" dirty="0" err="1">
                <a:solidFill>
                  <a:schemeClr val="tx1"/>
                </a:solidFill>
                <a:latin typeface="Abadi" panose="020B0604020104020204" pitchFamily="34" charset="0"/>
              </a:rPr>
              <a:t>objects</a:t>
            </a:r>
            <a:endParaRPr lang="es-CL" i="1" dirty="0">
              <a:solidFill>
                <a:schemeClr val="tx1"/>
              </a:solidFill>
              <a:latin typeface="Abadi" panose="020B0604020104020204" pitchFamily="34" charset="0"/>
            </a:endParaRPr>
          </a:p>
        </p:txBody>
      </p:sp>
      <p:cxnSp>
        <p:nvCxnSpPr>
          <p:cNvPr id="12" name="Conector recto de flecha 11">
            <a:extLst>
              <a:ext uri="{FF2B5EF4-FFF2-40B4-BE49-F238E27FC236}">
                <a16:creationId xmlns:a16="http://schemas.microsoft.com/office/drawing/2014/main" id="{B3B10FF4-D400-EA3D-E97E-8B5960C32364}"/>
              </a:ext>
            </a:extLst>
          </p:cNvPr>
          <p:cNvCxnSpPr>
            <a:cxnSpLocks/>
          </p:cNvCxnSpPr>
          <p:nvPr/>
        </p:nvCxnSpPr>
        <p:spPr>
          <a:xfrm>
            <a:off x="8056483" y="2823619"/>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ectángulo 12">
            <a:extLst>
              <a:ext uri="{FF2B5EF4-FFF2-40B4-BE49-F238E27FC236}">
                <a16:creationId xmlns:a16="http://schemas.microsoft.com/office/drawing/2014/main" id="{699A59CB-4DE9-81EB-D6C1-23BF3FA7E2DC}"/>
              </a:ext>
            </a:extLst>
          </p:cNvPr>
          <p:cNvSpPr/>
          <p:nvPr/>
        </p:nvSpPr>
        <p:spPr>
          <a:xfrm>
            <a:off x="8580013" y="2377387"/>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Convert</a:t>
            </a:r>
            <a:r>
              <a:rPr lang="es-CL" i="1" dirty="0">
                <a:solidFill>
                  <a:schemeClr val="tx1"/>
                </a:solidFill>
                <a:latin typeface="Abadi" panose="020B0604020104020204" pitchFamily="34" charset="0"/>
              </a:rPr>
              <a:t> JSON </a:t>
            </a:r>
            <a:r>
              <a:rPr lang="es-CL" i="1" dirty="0" err="1">
                <a:solidFill>
                  <a:schemeClr val="tx1"/>
                </a:solidFill>
                <a:latin typeface="Abadi" panose="020B0604020104020204" pitchFamily="34" charset="0"/>
              </a:rPr>
              <a:t>to</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dataframe</a:t>
            </a:r>
            <a:endParaRPr lang="es-CL" i="1" dirty="0">
              <a:solidFill>
                <a:schemeClr val="tx1"/>
              </a:solidFill>
              <a:latin typeface="Abadi" panose="020B0604020104020204" pitchFamily="34" charset="0"/>
            </a:endParaRPr>
          </a:p>
        </p:txBody>
      </p:sp>
      <p:sp>
        <p:nvSpPr>
          <p:cNvPr id="16" name="Rectángulo 15">
            <a:extLst>
              <a:ext uri="{FF2B5EF4-FFF2-40B4-BE49-F238E27FC236}">
                <a16:creationId xmlns:a16="http://schemas.microsoft.com/office/drawing/2014/main" id="{D7FE1B7C-F795-1A5A-8797-A92676660F6B}"/>
              </a:ext>
            </a:extLst>
          </p:cNvPr>
          <p:cNvSpPr/>
          <p:nvPr/>
        </p:nvSpPr>
        <p:spPr>
          <a:xfrm>
            <a:off x="2482878" y="3900798"/>
            <a:ext cx="219621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a:solidFill>
                  <a:schemeClr val="tx1"/>
                </a:solidFill>
                <a:latin typeface="Abadi" panose="020B0604020104020204" pitchFamily="34" charset="0"/>
              </a:rPr>
              <a:t>Data </a:t>
            </a:r>
            <a:r>
              <a:rPr lang="es-CL" i="1" dirty="0" err="1">
                <a:solidFill>
                  <a:schemeClr val="tx1"/>
                </a:solidFill>
                <a:latin typeface="Abadi" panose="020B0604020104020204" pitchFamily="34" charset="0"/>
              </a:rPr>
              <a:t>Wrangling</a:t>
            </a:r>
            <a:endParaRPr lang="es-CL" i="1" dirty="0">
              <a:solidFill>
                <a:schemeClr val="tx1"/>
              </a:solidFill>
              <a:latin typeface="Abadi" panose="020B0604020104020204" pitchFamily="34" charset="0"/>
            </a:endParaRPr>
          </a:p>
        </p:txBody>
      </p:sp>
      <p:sp>
        <p:nvSpPr>
          <p:cNvPr id="18" name="Rectángulo 17">
            <a:extLst>
              <a:ext uri="{FF2B5EF4-FFF2-40B4-BE49-F238E27FC236}">
                <a16:creationId xmlns:a16="http://schemas.microsoft.com/office/drawing/2014/main" id="{A1D825A3-996C-4A6B-6813-7BF3FDFD4149}"/>
              </a:ext>
            </a:extLst>
          </p:cNvPr>
          <p:cNvSpPr/>
          <p:nvPr/>
        </p:nvSpPr>
        <p:spPr>
          <a:xfrm>
            <a:off x="5230363" y="3916392"/>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a:solidFill>
                  <a:schemeClr val="tx1"/>
                </a:solidFill>
                <a:latin typeface="Abadi" panose="020B0604020104020204" pitchFamily="34" charset="0"/>
              </a:rPr>
              <a:t>Deal </a:t>
            </a:r>
            <a:r>
              <a:rPr lang="es-CL" i="1" dirty="0" err="1">
                <a:solidFill>
                  <a:schemeClr val="tx1"/>
                </a:solidFill>
                <a:latin typeface="Abadi" panose="020B0604020104020204" pitchFamily="34" charset="0"/>
              </a:rPr>
              <a:t>with</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Missing</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Values</a:t>
            </a:r>
            <a:endParaRPr lang="es-CL" i="1" dirty="0">
              <a:solidFill>
                <a:schemeClr val="tx1"/>
              </a:solidFill>
              <a:latin typeface="Abadi" panose="020B0604020104020204" pitchFamily="34" charset="0"/>
            </a:endParaRPr>
          </a:p>
        </p:txBody>
      </p:sp>
      <p:cxnSp>
        <p:nvCxnSpPr>
          <p:cNvPr id="19" name="Conector recto de flecha 18">
            <a:extLst>
              <a:ext uri="{FF2B5EF4-FFF2-40B4-BE49-F238E27FC236}">
                <a16:creationId xmlns:a16="http://schemas.microsoft.com/office/drawing/2014/main" id="{AD0694DC-6322-41B1-F66D-7A4FF8EC4D5E}"/>
              </a:ext>
            </a:extLst>
          </p:cNvPr>
          <p:cNvCxnSpPr>
            <a:cxnSpLocks/>
          </p:cNvCxnSpPr>
          <p:nvPr/>
        </p:nvCxnSpPr>
        <p:spPr>
          <a:xfrm flipH="1">
            <a:off x="6903046" y="4370229"/>
            <a:ext cx="571633"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Rectángulo 19">
            <a:extLst>
              <a:ext uri="{FF2B5EF4-FFF2-40B4-BE49-F238E27FC236}">
                <a16:creationId xmlns:a16="http://schemas.microsoft.com/office/drawing/2014/main" id="{AA7A15FD-673A-65B9-6E9B-00F3909177E5}"/>
              </a:ext>
            </a:extLst>
          </p:cNvPr>
          <p:cNvSpPr/>
          <p:nvPr/>
        </p:nvSpPr>
        <p:spPr>
          <a:xfrm>
            <a:off x="7496981" y="3895494"/>
            <a:ext cx="2435581"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Filter</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datafrome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to</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include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only</a:t>
            </a:r>
            <a:r>
              <a:rPr lang="es-CL" i="1" dirty="0">
                <a:solidFill>
                  <a:schemeClr val="tx1"/>
                </a:solidFill>
                <a:latin typeface="Abadi" panose="020B0604020104020204" pitchFamily="34" charset="0"/>
              </a:rPr>
              <a:t> Falcon 9 </a:t>
            </a:r>
            <a:r>
              <a:rPr lang="es-CL" i="1" dirty="0" err="1">
                <a:solidFill>
                  <a:schemeClr val="tx1"/>
                </a:solidFill>
                <a:latin typeface="Abadi" panose="020B0604020104020204" pitchFamily="34" charset="0"/>
              </a:rPr>
              <a:t>launches</a:t>
            </a:r>
            <a:endParaRPr lang="es-CL" i="1" dirty="0">
              <a:solidFill>
                <a:schemeClr val="tx1"/>
              </a:solidFill>
              <a:latin typeface="Abadi" panose="020B0604020104020204" pitchFamily="34" charset="0"/>
            </a:endParaRPr>
          </a:p>
        </p:txBody>
      </p:sp>
      <p:cxnSp>
        <p:nvCxnSpPr>
          <p:cNvPr id="21" name="Conector recto de flecha 20">
            <a:extLst>
              <a:ext uri="{FF2B5EF4-FFF2-40B4-BE49-F238E27FC236}">
                <a16:creationId xmlns:a16="http://schemas.microsoft.com/office/drawing/2014/main" id="{7875CDF1-6176-9373-349A-73670D946845}"/>
              </a:ext>
            </a:extLst>
          </p:cNvPr>
          <p:cNvCxnSpPr>
            <a:cxnSpLocks/>
          </p:cNvCxnSpPr>
          <p:nvPr/>
        </p:nvCxnSpPr>
        <p:spPr>
          <a:xfrm>
            <a:off x="9437877" y="3248953"/>
            <a:ext cx="0" cy="616275"/>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Conector recto de flecha 25">
            <a:extLst>
              <a:ext uri="{FF2B5EF4-FFF2-40B4-BE49-F238E27FC236}">
                <a16:creationId xmlns:a16="http://schemas.microsoft.com/office/drawing/2014/main" id="{560C5330-E789-1E59-43EC-DA1AA735A09A}"/>
              </a:ext>
            </a:extLst>
          </p:cNvPr>
          <p:cNvCxnSpPr>
            <a:cxnSpLocks/>
          </p:cNvCxnSpPr>
          <p:nvPr/>
        </p:nvCxnSpPr>
        <p:spPr>
          <a:xfrm flipH="1">
            <a:off x="4658730" y="4370229"/>
            <a:ext cx="571633"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ángulo 4">
            <a:extLst>
              <a:ext uri="{FF2B5EF4-FFF2-40B4-BE49-F238E27FC236}">
                <a16:creationId xmlns:a16="http://schemas.microsoft.com/office/drawing/2014/main" id="{38E125C6-B823-9184-BFDF-47C591EA828A}"/>
              </a:ext>
            </a:extLst>
          </p:cNvPr>
          <p:cNvSpPr/>
          <p:nvPr/>
        </p:nvSpPr>
        <p:spPr>
          <a:xfrm>
            <a:off x="1505384" y="2382691"/>
            <a:ext cx="2630136"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Request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the</a:t>
            </a:r>
            <a:r>
              <a:rPr lang="es-CL" i="1" dirty="0">
                <a:solidFill>
                  <a:schemeClr val="tx1"/>
                </a:solidFill>
                <a:latin typeface="Abadi" panose="020B0604020104020204" pitchFamily="34" charset="0"/>
              </a:rPr>
              <a:t> Falcon 9 </a:t>
            </a:r>
            <a:r>
              <a:rPr lang="es-CL" i="1" dirty="0" err="1">
                <a:solidFill>
                  <a:schemeClr val="tx1"/>
                </a:solidFill>
                <a:latin typeface="Abadi" panose="020B0604020104020204" pitchFamily="34" charset="0"/>
              </a:rPr>
              <a:t>launch</a:t>
            </a:r>
            <a:r>
              <a:rPr lang="es-CL" i="1" dirty="0">
                <a:solidFill>
                  <a:schemeClr val="tx1"/>
                </a:solidFill>
                <a:latin typeface="Abadi" panose="020B0604020104020204" pitchFamily="34" charset="0"/>
              </a:rPr>
              <a:t> wiki page </a:t>
            </a:r>
            <a:r>
              <a:rPr lang="es-CL" i="1" dirty="0" err="1">
                <a:solidFill>
                  <a:schemeClr val="tx1"/>
                </a:solidFill>
                <a:latin typeface="Abadi" panose="020B0604020104020204" pitchFamily="34" charset="0"/>
              </a:rPr>
              <a:t>from</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it’s</a:t>
            </a:r>
            <a:r>
              <a:rPr lang="es-CL" i="1" dirty="0">
                <a:solidFill>
                  <a:schemeClr val="tx1"/>
                </a:solidFill>
                <a:latin typeface="Abadi" panose="020B0604020104020204" pitchFamily="34" charset="0"/>
              </a:rPr>
              <a:t> URL</a:t>
            </a:r>
          </a:p>
        </p:txBody>
      </p:sp>
      <p:cxnSp>
        <p:nvCxnSpPr>
          <p:cNvPr id="7" name="Conector recto de flecha 6">
            <a:extLst>
              <a:ext uri="{FF2B5EF4-FFF2-40B4-BE49-F238E27FC236}">
                <a16:creationId xmlns:a16="http://schemas.microsoft.com/office/drawing/2014/main" id="{216CCFF6-CFF5-B06A-07FA-9C5986C27F3E}"/>
              </a:ext>
            </a:extLst>
          </p:cNvPr>
          <p:cNvCxnSpPr>
            <a:cxnSpLocks/>
          </p:cNvCxnSpPr>
          <p:nvPr/>
        </p:nvCxnSpPr>
        <p:spPr>
          <a:xfrm>
            <a:off x="4157821" y="2808025"/>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ángulo 7">
            <a:extLst>
              <a:ext uri="{FF2B5EF4-FFF2-40B4-BE49-F238E27FC236}">
                <a16:creationId xmlns:a16="http://schemas.microsoft.com/office/drawing/2014/main" id="{2FFF2459-9166-A92D-37D7-E928B67056A9}"/>
              </a:ext>
            </a:extLst>
          </p:cNvPr>
          <p:cNvSpPr/>
          <p:nvPr/>
        </p:nvSpPr>
        <p:spPr>
          <a:xfrm>
            <a:off x="4703653" y="2382691"/>
            <a:ext cx="2110834"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Beautiful</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Soup</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object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from</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the</a:t>
            </a:r>
            <a:r>
              <a:rPr lang="es-CL" i="1" dirty="0">
                <a:solidFill>
                  <a:schemeClr val="tx1"/>
                </a:solidFill>
                <a:latin typeface="Abadi" panose="020B0604020104020204" pitchFamily="34" charset="0"/>
              </a:rPr>
              <a:t> response</a:t>
            </a:r>
          </a:p>
        </p:txBody>
      </p:sp>
      <p:cxnSp>
        <p:nvCxnSpPr>
          <p:cNvPr id="9" name="Conector recto de flecha 8">
            <a:extLst>
              <a:ext uri="{FF2B5EF4-FFF2-40B4-BE49-F238E27FC236}">
                <a16:creationId xmlns:a16="http://schemas.microsoft.com/office/drawing/2014/main" id="{96A839B5-C12F-38C4-CDF5-A226551034B1}"/>
              </a:ext>
            </a:extLst>
          </p:cNvPr>
          <p:cNvCxnSpPr>
            <a:cxnSpLocks/>
          </p:cNvCxnSpPr>
          <p:nvPr/>
        </p:nvCxnSpPr>
        <p:spPr>
          <a:xfrm>
            <a:off x="6836788" y="2808025"/>
            <a:ext cx="523530" cy="1559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Rectángulo 9">
            <a:extLst>
              <a:ext uri="{FF2B5EF4-FFF2-40B4-BE49-F238E27FC236}">
                <a16:creationId xmlns:a16="http://schemas.microsoft.com/office/drawing/2014/main" id="{598F2657-5E47-AD54-B836-0334F392D602}"/>
              </a:ext>
            </a:extLst>
          </p:cNvPr>
          <p:cNvSpPr/>
          <p:nvPr/>
        </p:nvSpPr>
        <p:spPr>
          <a:xfrm>
            <a:off x="7382620" y="2398285"/>
            <a:ext cx="3571064"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Extract</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all</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columns</a:t>
            </a:r>
            <a:r>
              <a:rPr lang="es-CL" i="1" dirty="0">
                <a:solidFill>
                  <a:schemeClr val="tx1"/>
                </a:solidFill>
                <a:latin typeface="Abadi" panose="020B0604020104020204" pitchFamily="34" charset="0"/>
              </a:rPr>
              <a:t>/variables </a:t>
            </a:r>
            <a:r>
              <a:rPr lang="es-CL" i="1" dirty="0" err="1">
                <a:solidFill>
                  <a:schemeClr val="tx1"/>
                </a:solidFill>
                <a:latin typeface="Abadi" panose="020B0604020104020204" pitchFamily="34" charset="0"/>
              </a:rPr>
              <a:t>names</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from</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the</a:t>
            </a:r>
            <a:r>
              <a:rPr lang="es-CL" i="1" dirty="0">
                <a:solidFill>
                  <a:schemeClr val="tx1"/>
                </a:solidFill>
                <a:latin typeface="Abadi" panose="020B0604020104020204" pitchFamily="34" charset="0"/>
              </a:rPr>
              <a:t> HTML table </a:t>
            </a:r>
            <a:r>
              <a:rPr lang="es-CL" i="1" dirty="0" err="1">
                <a:solidFill>
                  <a:schemeClr val="tx1"/>
                </a:solidFill>
                <a:latin typeface="Abadi" panose="020B0604020104020204" pitchFamily="34" charset="0"/>
              </a:rPr>
              <a:t>header</a:t>
            </a:r>
            <a:endParaRPr lang="es-CL" i="1" dirty="0">
              <a:solidFill>
                <a:schemeClr val="tx1"/>
              </a:solidFill>
              <a:latin typeface="Abadi" panose="020B0604020104020204" pitchFamily="34" charset="0"/>
            </a:endParaRPr>
          </a:p>
        </p:txBody>
      </p:sp>
      <p:sp>
        <p:nvSpPr>
          <p:cNvPr id="15" name="Rectángulo 14">
            <a:extLst>
              <a:ext uri="{FF2B5EF4-FFF2-40B4-BE49-F238E27FC236}">
                <a16:creationId xmlns:a16="http://schemas.microsoft.com/office/drawing/2014/main" id="{E8A8A818-B102-89FC-94DA-C9F4E4224BCD}"/>
              </a:ext>
            </a:extLst>
          </p:cNvPr>
          <p:cNvSpPr/>
          <p:nvPr/>
        </p:nvSpPr>
        <p:spPr>
          <a:xfrm>
            <a:off x="4157821" y="3916392"/>
            <a:ext cx="1672683"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a:solidFill>
                  <a:schemeClr val="tx1"/>
                </a:solidFill>
                <a:latin typeface="Abadi" panose="020B0604020104020204" pitchFamily="34" charset="0"/>
              </a:rPr>
              <a:t>Data </a:t>
            </a:r>
            <a:r>
              <a:rPr lang="es-CL" i="1" dirty="0" err="1">
                <a:solidFill>
                  <a:schemeClr val="tx1"/>
                </a:solidFill>
                <a:latin typeface="Abadi" panose="020B0604020104020204" pitchFamily="34" charset="0"/>
              </a:rPr>
              <a:t>wrangling</a:t>
            </a:r>
            <a:endParaRPr lang="es-CL" i="1" dirty="0">
              <a:solidFill>
                <a:schemeClr val="tx1"/>
              </a:solidFill>
              <a:latin typeface="Abadi" panose="020B0604020104020204" pitchFamily="34" charset="0"/>
            </a:endParaRPr>
          </a:p>
        </p:txBody>
      </p:sp>
      <p:cxnSp>
        <p:nvCxnSpPr>
          <p:cNvPr id="16" name="Conector recto de flecha 15">
            <a:extLst>
              <a:ext uri="{FF2B5EF4-FFF2-40B4-BE49-F238E27FC236}">
                <a16:creationId xmlns:a16="http://schemas.microsoft.com/office/drawing/2014/main" id="{27CFB290-D4F1-4B0B-F220-43C22DEDB110}"/>
              </a:ext>
            </a:extLst>
          </p:cNvPr>
          <p:cNvCxnSpPr>
            <a:cxnSpLocks/>
          </p:cNvCxnSpPr>
          <p:nvPr/>
        </p:nvCxnSpPr>
        <p:spPr>
          <a:xfrm flipH="1">
            <a:off x="5830504" y="4370229"/>
            <a:ext cx="571633"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Rectángulo 16">
            <a:extLst>
              <a:ext uri="{FF2B5EF4-FFF2-40B4-BE49-F238E27FC236}">
                <a16:creationId xmlns:a16="http://schemas.microsoft.com/office/drawing/2014/main" id="{589D4B0F-7973-7399-6AA7-A26A586446C3}"/>
              </a:ext>
            </a:extLst>
          </p:cNvPr>
          <p:cNvSpPr/>
          <p:nvPr/>
        </p:nvSpPr>
        <p:spPr>
          <a:xfrm>
            <a:off x="6462846" y="3895494"/>
            <a:ext cx="2435581" cy="85066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i="1" dirty="0" err="1">
                <a:solidFill>
                  <a:schemeClr val="tx1"/>
                </a:solidFill>
                <a:latin typeface="Abadi" panose="020B0604020104020204" pitchFamily="34" charset="0"/>
              </a:rPr>
              <a:t>Create</a:t>
            </a:r>
            <a:r>
              <a:rPr lang="es-CL" i="1" dirty="0">
                <a:solidFill>
                  <a:schemeClr val="tx1"/>
                </a:solidFill>
                <a:latin typeface="Abadi" panose="020B0604020104020204" pitchFamily="34" charset="0"/>
              </a:rPr>
              <a:t> data </a:t>
            </a:r>
            <a:r>
              <a:rPr lang="es-CL" i="1" dirty="0" err="1">
                <a:solidFill>
                  <a:schemeClr val="tx1"/>
                </a:solidFill>
                <a:latin typeface="Abadi" panose="020B0604020104020204" pitchFamily="34" charset="0"/>
              </a:rPr>
              <a:t>frame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by</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parsing</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the</a:t>
            </a:r>
            <a:r>
              <a:rPr lang="es-CL" i="1" dirty="0">
                <a:solidFill>
                  <a:schemeClr val="tx1"/>
                </a:solidFill>
                <a:latin typeface="Abadi" panose="020B0604020104020204" pitchFamily="34" charset="0"/>
              </a:rPr>
              <a:t> </a:t>
            </a:r>
            <a:r>
              <a:rPr lang="es-CL" i="1" dirty="0" err="1">
                <a:solidFill>
                  <a:schemeClr val="tx1"/>
                </a:solidFill>
                <a:latin typeface="Abadi" panose="020B0604020104020204" pitchFamily="34" charset="0"/>
              </a:rPr>
              <a:t>launch</a:t>
            </a:r>
            <a:r>
              <a:rPr lang="es-CL" i="1" dirty="0">
                <a:solidFill>
                  <a:schemeClr val="tx1"/>
                </a:solidFill>
                <a:latin typeface="Abadi" panose="020B0604020104020204" pitchFamily="34" charset="0"/>
              </a:rPr>
              <a:t> HTML tables</a:t>
            </a:r>
          </a:p>
        </p:txBody>
      </p:sp>
      <p:cxnSp>
        <p:nvCxnSpPr>
          <p:cNvPr id="18" name="Conector recto de flecha 17">
            <a:extLst>
              <a:ext uri="{FF2B5EF4-FFF2-40B4-BE49-F238E27FC236}">
                <a16:creationId xmlns:a16="http://schemas.microsoft.com/office/drawing/2014/main" id="{4A63511E-B4A6-6E95-EDA7-F13D368A1C66}"/>
              </a:ext>
            </a:extLst>
          </p:cNvPr>
          <p:cNvCxnSpPr>
            <a:cxnSpLocks/>
          </p:cNvCxnSpPr>
          <p:nvPr/>
        </p:nvCxnSpPr>
        <p:spPr>
          <a:xfrm>
            <a:off x="8403742" y="3248953"/>
            <a:ext cx="0" cy="616275"/>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CuadroTexto 19">
            <a:hlinkClick r:id="rId3"/>
            <a:extLst>
              <a:ext uri="{FF2B5EF4-FFF2-40B4-BE49-F238E27FC236}">
                <a16:creationId xmlns:a16="http://schemas.microsoft.com/office/drawing/2014/main" id="{F4DC09BB-77EB-B1AE-F0C3-B148A0F19951}"/>
              </a:ext>
            </a:extLst>
          </p:cNvPr>
          <p:cNvSpPr txBox="1"/>
          <p:nvPr/>
        </p:nvSpPr>
        <p:spPr>
          <a:xfrm>
            <a:off x="734028" y="5974076"/>
            <a:ext cx="3168899" cy="369332"/>
          </a:xfrm>
          <a:prstGeom prst="rect">
            <a:avLst/>
          </a:prstGeom>
          <a:noFill/>
        </p:spPr>
        <p:txBody>
          <a:bodyPr wrap="square" rtlCol="0">
            <a:spAutoFit/>
          </a:bodyPr>
          <a:lstStyle/>
          <a:p>
            <a:r>
              <a:rPr lang="es-CL" dirty="0">
                <a:latin typeface="Abadi" panose="020B0604020104020204" pitchFamily="34" charset="0"/>
              </a:rPr>
              <a:t>Web </a:t>
            </a:r>
            <a:r>
              <a:rPr lang="es-CL" dirty="0" err="1">
                <a:latin typeface="Abadi" panose="020B0604020104020204" pitchFamily="34" charset="0"/>
              </a:rPr>
              <a:t>scraping</a:t>
            </a:r>
            <a:r>
              <a:rPr lang="es-CL" dirty="0">
                <a:latin typeface="Abadi" panose="020B0604020104020204" pitchFamily="34" charset="0"/>
              </a:rPr>
              <a:t> notebook</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1302</TotalTime>
  <Words>1632</Words>
  <Application>Microsoft Office PowerPoint</Application>
  <PresentationFormat>Panorámica</PresentationFormat>
  <Paragraphs>210</Paragraphs>
  <Slides>46</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Nicolas Avila Fernandez</cp:lastModifiedBy>
  <cp:revision>204</cp:revision>
  <dcterms:created xsi:type="dcterms:W3CDTF">2021-04-29T18:58:34Z</dcterms:created>
  <dcterms:modified xsi:type="dcterms:W3CDTF">2025-01-04T00:30:47Z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